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8" r:id="rId2"/>
    <p:sldId id="256" r:id="rId3"/>
    <p:sldId id="257" r:id="rId4"/>
    <p:sldId id="280" r:id="rId5"/>
    <p:sldId id="279" r:id="rId6"/>
    <p:sldId id="281" r:id="rId7"/>
    <p:sldId id="272" r:id="rId8"/>
    <p:sldId id="273" r:id="rId9"/>
    <p:sldId id="277" r:id="rId10"/>
    <p:sldId id="264" r:id="rId11"/>
    <p:sldId id="268" r:id="rId12"/>
    <p:sldId id="284" r:id="rId13"/>
    <p:sldId id="285"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72" autoAdjust="0"/>
  </p:normalViewPr>
  <p:slideViewPr>
    <p:cSldViewPr snapToGrid="0">
      <p:cViewPr>
        <p:scale>
          <a:sx n="75" d="100"/>
          <a:sy n="75" d="100"/>
        </p:scale>
        <p:origin x="1224"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A43D52-8408-4E55-8AA1-C965AFDEEE0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CA"/>
        </a:p>
      </dgm:t>
    </dgm:pt>
    <dgm:pt modelId="{97ECE719-3E09-43B1-A49A-BA47674093AD}">
      <dgm:prSet custT="1"/>
      <dgm:spPr>
        <a:noFill/>
        <a:ln>
          <a:noFill/>
        </a:ln>
      </dgm:spPr>
      <dgm:t>
        <a:bodyPr/>
        <a:lstStyle/>
        <a:p>
          <a:r>
            <a:rPr lang="en-US" sz="1200" b="1" i="0" dirty="0"/>
            <a:t>Loan Approval</a:t>
          </a:r>
          <a:r>
            <a:rPr lang="en-US" sz="1200" b="0" i="0" dirty="0"/>
            <a:t>: </a:t>
          </a:r>
        </a:p>
        <a:p>
          <a:r>
            <a:rPr lang="en-US" sz="1200" b="0" i="0" dirty="0"/>
            <a:t>When an individual applies </a:t>
          </a:r>
          <a:r>
            <a:rPr lang="en-US" sz="1400" b="0" i="0" dirty="0"/>
            <a:t>for</a:t>
          </a:r>
          <a:r>
            <a:rPr lang="en-US" sz="1200" b="0" i="0" dirty="0"/>
            <a:t> any type of loan—be it a mortgage, personal loan, auto loan, or business loan—lenders check the applicant's credit history to assess their creditworthiness. </a:t>
          </a:r>
          <a:endParaRPr lang="en-CA" sz="1200" dirty="0"/>
        </a:p>
      </dgm:t>
    </dgm:pt>
    <dgm:pt modelId="{F62422AD-44F7-487B-AF17-A3F389C85DD1}" type="parTrans" cxnId="{B2E5BA3C-6579-45C0-9605-2E4358901434}">
      <dgm:prSet/>
      <dgm:spPr/>
      <dgm:t>
        <a:bodyPr/>
        <a:lstStyle/>
        <a:p>
          <a:endParaRPr lang="en-CA"/>
        </a:p>
      </dgm:t>
    </dgm:pt>
    <dgm:pt modelId="{63D5F0B7-1471-4C07-BB45-1A0923F14207}" type="sibTrans" cxnId="{B2E5BA3C-6579-45C0-9605-2E4358901434}">
      <dgm:prSet/>
      <dgm:spPr/>
      <dgm:t>
        <a:bodyPr/>
        <a:lstStyle/>
        <a:p>
          <a:endParaRPr lang="en-CA"/>
        </a:p>
      </dgm:t>
    </dgm:pt>
    <dgm:pt modelId="{A2C31363-DC55-4DD4-8F2B-5CC959974678}">
      <dgm:prSet custT="1"/>
      <dgm:spPr>
        <a:noFill/>
        <a:ln>
          <a:noFill/>
        </a:ln>
      </dgm:spPr>
      <dgm:t>
        <a:bodyPr/>
        <a:lstStyle/>
        <a:p>
          <a:r>
            <a:rPr lang="en-US" sz="1200" b="1" i="0" dirty="0"/>
            <a:t>Apartment Rental</a:t>
          </a:r>
          <a:r>
            <a:rPr lang="en-US" sz="1200" b="0" i="0" dirty="0"/>
            <a:t>: </a:t>
          </a:r>
        </a:p>
        <a:p>
          <a:r>
            <a:rPr lang="en-US" sz="1200" b="0" i="0" dirty="0"/>
            <a:t>Many landlords and property management companies check potential tenants' credit histories as part of the rental application process. They use this information to evaluate the risk of the tenant defaulting on rent payments. </a:t>
          </a:r>
          <a:endParaRPr lang="en-CA" sz="1200" dirty="0"/>
        </a:p>
      </dgm:t>
    </dgm:pt>
    <dgm:pt modelId="{6B63F53A-53D8-44F9-88C7-4F70420E7204}" type="parTrans" cxnId="{CDF3BC95-F168-4280-88F6-27E2BD7DC335}">
      <dgm:prSet/>
      <dgm:spPr/>
      <dgm:t>
        <a:bodyPr/>
        <a:lstStyle/>
        <a:p>
          <a:endParaRPr lang="en-CA"/>
        </a:p>
      </dgm:t>
    </dgm:pt>
    <dgm:pt modelId="{5342F3FB-8E4A-45E3-BCB8-A3416046CCE3}" type="sibTrans" cxnId="{CDF3BC95-F168-4280-88F6-27E2BD7DC335}">
      <dgm:prSet/>
      <dgm:spPr/>
      <dgm:t>
        <a:bodyPr/>
        <a:lstStyle/>
        <a:p>
          <a:endParaRPr lang="en-CA"/>
        </a:p>
      </dgm:t>
    </dgm:pt>
    <dgm:pt modelId="{6754668B-9EC3-4922-A4E4-6B21F8E96370}">
      <dgm:prSet custT="1"/>
      <dgm:spPr>
        <a:noFill/>
        <a:ln>
          <a:noFill/>
        </a:ln>
      </dgm:spPr>
      <dgm:t>
        <a:bodyPr/>
        <a:lstStyle/>
        <a:p>
          <a:r>
            <a:rPr lang="en-US" sz="1200" b="1" i="0" dirty="0"/>
            <a:t>Insurance Premiums</a:t>
          </a:r>
          <a:r>
            <a:rPr lang="en-US" sz="1200" b="0" i="0" dirty="0"/>
            <a:t>: </a:t>
          </a:r>
        </a:p>
        <a:p>
          <a:r>
            <a:rPr lang="en-US" sz="1200" b="0" i="0" dirty="0"/>
            <a:t>Insurance companies may use credit history to determine insurance premiums for products such as auto or homeowners insurance. </a:t>
          </a:r>
          <a:endParaRPr lang="en-CA" sz="1200" dirty="0"/>
        </a:p>
      </dgm:t>
    </dgm:pt>
    <dgm:pt modelId="{19D93F94-CD88-416F-A6FF-BFB1A0AE4EA5}" type="parTrans" cxnId="{ED6F83C0-D649-42A4-A5DB-DD682CAAA2E8}">
      <dgm:prSet/>
      <dgm:spPr/>
      <dgm:t>
        <a:bodyPr/>
        <a:lstStyle/>
        <a:p>
          <a:endParaRPr lang="en-CA"/>
        </a:p>
      </dgm:t>
    </dgm:pt>
    <dgm:pt modelId="{7F132E8A-1784-4F43-A7EB-471A883541C6}" type="sibTrans" cxnId="{ED6F83C0-D649-42A4-A5DB-DD682CAAA2E8}">
      <dgm:prSet/>
      <dgm:spPr/>
      <dgm:t>
        <a:bodyPr/>
        <a:lstStyle/>
        <a:p>
          <a:endParaRPr lang="en-CA"/>
        </a:p>
      </dgm:t>
    </dgm:pt>
    <dgm:pt modelId="{46A41D65-3192-4FF3-8C96-468E80F8421E}">
      <dgm:prSet custT="1"/>
      <dgm:spPr>
        <a:noFill/>
        <a:ln>
          <a:noFill/>
        </a:ln>
      </dgm:spPr>
      <dgm:t>
        <a:bodyPr/>
        <a:lstStyle/>
        <a:p>
          <a:r>
            <a:rPr lang="en-US" sz="1200" b="1" i="0" dirty="0"/>
            <a:t>Credit Card Application</a:t>
          </a:r>
          <a:r>
            <a:rPr lang="en-US" sz="1200" b="0" i="0" dirty="0"/>
            <a:t>: </a:t>
          </a:r>
        </a:p>
        <a:p>
          <a:r>
            <a:rPr lang="en-US" sz="1200" b="0" i="0" dirty="0"/>
            <a:t>Credit card issuers review an applicant's credit history to decide whether to approve their application and to determine the terms of the credit offer, such as the credit limit and interest rate. </a:t>
          </a:r>
          <a:endParaRPr lang="en-CA" sz="1200" dirty="0"/>
        </a:p>
      </dgm:t>
    </dgm:pt>
    <dgm:pt modelId="{01324533-BC71-44FA-BCAD-8D7110FB94D7}" type="parTrans" cxnId="{C0E60A5A-6CE0-4BE5-80FA-1E9A5276E0FF}">
      <dgm:prSet/>
      <dgm:spPr/>
      <dgm:t>
        <a:bodyPr/>
        <a:lstStyle/>
        <a:p>
          <a:endParaRPr lang="en-CA"/>
        </a:p>
      </dgm:t>
    </dgm:pt>
    <dgm:pt modelId="{B5E4588C-94B0-4EDB-B08C-D38CB5264A9D}" type="sibTrans" cxnId="{C0E60A5A-6CE0-4BE5-80FA-1E9A5276E0FF}">
      <dgm:prSet/>
      <dgm:spPr/>
      <dgm:t>
        <a:bodyPr/>
        <a:lstStyle/>
        <a:p>
          <a:endParaRPr lang="en-CA"/>
        </a:p>
      </dgm:t>
    </dgm:pt>
    <dgm:pt modelId="{774C146B-787A-4DE0-BF2D-9E13A1720289}" type="pres">
      <dgm:prSet presAssocID="{F6A43D52-8408-4E55-8AA1-C965AFDEEE0A}" presName="diagram" presStyleCnt="0">
        <dgm:presLayoutVars>
          <dgm:chPref val="1"/>
          <dgm:dir/>
          <dgm:animOne val="branch"/>
          <dgm:animLvl val="lvl"/>
          <dgm:resizeHandles/>
        </dgm:presLayoutVars>
      </dgm:prSet>
      <dgm:spPr/>
    </dgm:pt>
    <dgm:pt modelId="{A7DFCFF7-2DE8-4118-93DD-2F59FFF5DD87}" type="pres">
      <dgm:prSet presAssocID="{97ECE719-3E09-43B1-A49A-BA47674093AD}" presName="root" presStyleCnt="0"/>
      <dgm:spPr/>
    </dgm:pt>
    <dgm:pt modelId="{E07B7D89-3CE9-44DB-AA1D-31C82164BDBB}" type="pres">
      <dgm:prSet presAssocID="{97ECE719-3E09-43B1-A49A-BA47674093AD}" presName="rootComposite" presStyleCnt="0"/>
      <dgm:spPr/>
    </dgm:pt>
    <dgm:pt modelId="{EFC1AA2E-0359-4C57-A6EE-A8305FD56A13}" type="pres">
      <dgm:prSet presAssocID="{97ECE719-3E09-43B1-A49A-BA47674093AD}" presName="rootText" presStyleLbl="node1" presStyleIdx="0" presStyleCnt="4"/>
      <dgm:spPr/>
    </dgm:pt>
    <dgm:pt modelId="{F46E58A0-2A6B-46C7-BE1F-A2252568F793}" type="pres">
      <dgm:prSet presAssocID="{97ECE719-3E09-43B1-A49A-BA47674093AD}" presName="rootConnector" presStyleLbl="node1" presStyleIdx="0" presStyleCnt="4"/>
      <dgm:spPr/>
    </dgm:pt>
    <dgm:pt modelId="{7C51168D-A70F-4073-A5CE-DF44A4DEECB6}" type="pres">
      <dgm:prSet presAssocID="{97ECE719-3E09-43B1-A49A-BA47674093AD}" presName="childShape" presStyleCnt="0"/>
      <dgm:spPr/>
    </dgm:pt>
    <dgm:pt modelId="{E098EF1A-1BD1-4FAE-8E60-38A89BC89900}" type="pres">
      <dgm:prSet presAssocID="{A2C31363-DC55-4DD4-8F2B-5CC959974678}" presName="root" presStyleCnt="0"/>
      <dgm:spPr/>
    </dgm:pt>
    <dgm:pt modelId="{751DE8BF-F84F-40F5-BD2C-0DDA1AA0D278}" type="pres">
      <dgm:prSet presAssocID="{A2C31363-DC55-4DD4-8F2B-5CC959974678}" presName="rootComposite" presStyleCnt="0"/>
      <dgm:spPr/>
    </dgm:pt>
    <dgm:pt modelId="{A909C0D1-4FEF-41CF-98F1-6059480234B7}" type="pres">
      <dgm:prSet presAssocID="{A2C31363-DC55-4DD4-8F2B-5CC959974678}" presName="rootText" presStyleLbl="node1" presStyleIdx="1" presStyleCnt="4"/>
      <dgm:spPr/>
    </dgm:pt>
    <dgm:pt modelId="{03B5C53E-FBBB-4754-AA59-7407A2EDBE53}" type="pres">
      <dgm:prSet presAssocID="{A2C31363-DC55-4DD4-8F2B-5CC959974678}" presName="rootConnector" presStyleLbl="node1" presStyleIdx="1" presStyleCnt="4"/>
      <dgm:spPr/>
    </dgm:pt>
    <dgm:pt modelId="{3A49DA27-AAE9-4526-8942-CBCEB225BDC1}" type="pres">
      <dgm:prSet presAssocID="{A2C31363-DC55-4DD4-8F2B-5CC959974678}" presName="childShape" presStyleCnt="0"/>
      <dgm:spPr/>
    </dgm:pt>
    <dgm:pt modelId="{4BB8F70D-C6A1-4CAB-848B-F1B10A061794}" type="pres">
      <dgm:prSet presAssocID="{6754668B-9EC3-4922-A4E4-6B21F8E96370}" presName="root" presStyleCnt="0"/>
      <dgm:spPr/>
    </dgm:pt>
    <dgm:pt modelId="{1455B59E-9D50-45B7-B1F3-02EF8BF70066}" type="pres">
      <dgm:prSet presAssocID="{6754668B-9EC3-4922-A4E4-6B21F8E96370}" presName="rootComposite" presStyleCnt="0"/>
      <dgm:spPr/>
    </dgm:pt>
    <dgm:pt modelId="{B498EB1F-7499-45AA-8EE8-CA6E9D4620F4}" type="pres">
      <dgm:prSet presAssocID="{6754668B-9EC3-4922-A4E4-6B21F8E96370}" presName="rootText" presStyleLbl="node1" presStyleIdx="2" presStyleCnt="4" custLinFactNeighborX="1784" custLinFactNeighborY="-21157"/>
      <dgm:spPr/>
    </dgm:pt>
    <dgm:pt modelId="{CB201A23-ED8F-4996-AEBF-13D75EFD6BDA}" type="pres">
      <dgm:prSet presAssocID="{6754668B-9EC3-4922-A4E4-6B21F8E96370}" presName="rootConnector" presStyleLbl="node1" presStyleIdx="2" presStyleCnt="4"/>
      <dgm:spPr/>
    </dgm:pt>
    <dgm:pt modelId="{B822EDAE-12E6-4A0A-8C4E-ABE6FE88CB0F}" type="pres">
      <dgm:prSet presAssocID="{6754668B-9EC3-4922-A4E4-6B21F8E96370}" presName="childShape" presStyleCnt="0"/>
      <dgm:spPr/>
    </dgm:pt>
    <dgm:pt modelId="{51BCE220-F9E8-48E9-9616-68DD3480B89E}" type="pres">
      <dgm:prSet presAssocID="{46A41D65-3192-4FF3-8C96-468E80F8421E}" presName="root" presStyleCnt="0"/>
      <dgm:spPr/>
    </dgm:pt>
    <dgm:pt modelId="{AFF513B9-FDB8-43F9-A444-C04FDD623263}" type="pres">
      <dgm:prSet presAssocID="{46A41D65-3192-4FF3-8C96-468E80F8421E}" presName="rootComposite" presStyleCnt="0"/>
      <dgm:spPr/>
    </dgm:pt>
    <dgm:pt modelId="{E8EA3D38-F23A-4FED-B996-A581276A3FC8}" type="pres">
      <dgm:prSet presAssocID="{46A41D65-3192-4FF3-8C96-468E80F8421E}" presName="rootText" presStyleLbl="node1" presStyleIdx="3" presStyleCnt="4" custLinFactNeighborY="-9768"/>
      <dgm:spPr/>
    </dgm:pt>
    <dgm:pt modelId="{28EEE82D-4D3A-4EAC-907C-10596FB49675}" type="pres">
      <dgm:prSet presAssocID="{46A41D65-3192-4FF3-8C96-468E80F8421E}" presName="rootConnector" presStyleLbl="node1" presStyleIdx="3" presStyleCnt="4"/>
      <dgm:spPr/>
    </dgm:pt>
    <dgm:pt modelId="{8EBC7FF7-B680-48A0-92F5-D5A4D9AE1222}" type="pres">
      <dgm:prSet presAssocID="{46A41D65-3192-4FF3-8C96-468E80F8421E}" presName="childShape" presStyleCnt="0"/>
      <dgm:spPr/>
    </dgm:pt>
  </dgm:ptLst>
  <dgm:cxnLst>
    <dgm:cxn modelId="{A7A88901-F073-496A-A450-09E2F6CDA4D7}" type="presOf" srcId="{F6A43D52-8408-4E55-8AA1-C965AFDEEE0A}" destId="{774C146B-787A-4DE0-BF2D-9E13A1720289}" srcOrd="0" destOrd="0" presId="urn:microsoft.com/office/officeart/2005/8/layout/hierarchy3"/>
    <dgm:cxn modelId="{8B6FDD19-F466-469C-BCE2-F3C3F75BE7A3}" type="presOf" srcId="{46A41D65-3192-4FF3-8C96-468E80F8421E}" destId="{E8EA3D38-F23A-4FED-B996-A581276A3FC8}" srcOrd="0" destOrd="0" presId="urn:microsoft.com/office/officeart/2005/8/layout/hierarchy3"/>
    <dgm:cxn modelId="{46945A1E-EA39-4376-8073-1CF78212D6FE}" type="presOf" srcId="{46A41D65-3192-4FF3-8C96-468E80F8421E}" destId="{28EEE82D-4D3A-4EAC-907C-10596FB49675}" srcOrd="1" destOrd="0" presId="urn:microsoft.com/office/officeart/2005/8/layout/hierarchy3"/>
    <dgm:cxn modelId="{A0C69332-5B64-45C3-98A0-18D0A309ECE9}" type="presOf" srcId="{6754668B-9EC3-4922-A4E4-6B21F8E96370}" destId="{CB201A23-ED8F-4996-AEBF-13D75EFD6BDA}" srcOrd="1" destOrd="0" presId="urn:microsoft.com/office/officeart/2005/8/layout/hierarchy3"/>
    <dgm:cxn modelId="{04DB0A37-7088-4174-8581-831AD89999AF}" type="presOf" srcId="{6754668B-9EC3-4922-A4E4-6B21F8E96370}" destId="{B498EB1F-7499-45AA-8EE8-CA6E9D4620F4}" srcOrd="0" destOrd="0" presId="urn:microsoft.com/office/officeart/2005/8/layout/hierarchy3"/>
    <dgm:cxn modelId="{B2E5BA3C-6579-45C0-9605-2E4358901434}" srcId="{F6A43D52-8408-4E55-8AA1-C965AFDEEE0A}" destId="{97ECE719-3E09-43B1-A49A-BA47674093AD}" srcOrd="0" destOrd="0" parTransId="{F62422AD-44F7-487B-AF17-A3F389C85DD1}" sibTransId="{63D5F0B7-1471-4C07-BB45-1A0923F14207}"/>
    <dgm:cxn modelId="{3DC1F262-ADE6-4F3B-BB7D-3C825BB358E8}" type="presOf" srcId="{A2C31363-DC55-4DD4-8F2B-5CC959974678}" destId="{A909C0D1-4FEF-41CF-98F1-6059480234B7}" srcOrd="0" destOrd="0" presId="urn:microsoft.com/office/officeart/2005/8/layout/hierarchy3"/>
    <dgm:cxn modelId="{C0E60A5A-6CE0-4BE5-80FA-1E9A5276E0FF}" srcId="{F6A43D52-8408-4E55-8AA1-C965AFDEEE0A}" destId="{46A41D65-3192-4FF3-8C96-468E80F8421E}" srcOrd="3" destOrd="0" parTransId="{01324533-BC71-44FA-BCAD-8D7110FB94D7}" sibTransId="{B5E4588C-94B0-4EDB-B08C-D38CB5264A9D}"/>
    <dgm:cxn modelId="{DD7EC78B-3D23-46F3-A6E3-DF3B09FFFA65}" type="presOf" srcId="{A2C31363-DC55-4DD4-8F2B-5CC959974678}" destId="{03B5C53E-FBBB-4754-AA59-7407A2EDBE53}" srcOrd="1" destOrd="0" presId="urn:microsoft.com/office/officeart/2005/8/layout/hierarchy3"/>
    <dgm:cxn modelId="{CDF3BC95-F168-4280-88F6-27E2BD7DC335}" srcId="{F6A43D52-8408-4E55-8AA1-C965AFDEEE0A}" destId="{A2C31363-DC55-4DD4-8F2B-5CC959974678}" srcOrd="1" destOrd="0" parTransId="{6B63F53A-53D8-44F9-88C7-4F70420E7204}" sibTransId="{5342F3FB-8E4A-45E3-BCB8-A3416046CCE3}"/>
    <dgm:cxn modelId="{9067209B-816E-407E-BE88-1363F9EF4D40}" type="presOf" srcId="{97ECE719-3E09-43B1-A49A-BA47674093AD}" destId="{EFC1AA2E-0359-4C57-A6EE-A8305FD56A13}" srcOrd="0" destOrd="0" presId="urn:microsoft.com/office/officeart/2005/8/layout/hierarchy3"/>
    <dgm:cxn modelId="{666C22A7-8CA0-4F29-BFE2-F7BD72818B6F}" type="presOf" srcId="{97ECE719-3E09-43B1-A49A-BA47674093AD}" destId="{F46E58A0-2A6B-46C7-BE1F-A2252568F793}" srcOrd="1" destOrd="0" presId="urn:microsoft.com/office/officeart/2005/8/layout/hierarchy3"/>
    <dgm:cxn modelId="{ED6F83C0-D649-42A4-A5DB-DD682CAAA2E8}" srcId="{F6A43D52-8408-4E55-8AA1-C965AFDEEE0A}" destId="{6754668B-9EC3-4922-A4E4-6B21F8E96370}" srcOrd="2" destOrd="0" parTransId="{19D93F94-CD88-416F-A6FF-BFB1A0AE4EA5}" sibTransId="{7F132E8A-1784-4F43-A7EB-471A883541C6}"/>
    <dgm:cxn modelId="{E5967060-3C42-484E-BDFB-056EAD3F85F1}" type="presParOf" srcId="{774C146B-787A-4DE0-BF2D-9E13A1720289}" destId="{A7DFCFF7-2DE8-4118-93DD-2F59FFF5DD87}" srcOrd="0" destOrd="0" presId="urn:microsoft.com/office/officeart/2005/8/layout/hierarchy3"/>
    <dgm:cxn modelId="{2E45D644-46B4-45C3-B91E-5F4EDCB882AB}" type="presParOf" srcId="{A7DFCFF7-2DE8-4118-93DD-2F59FFF5DD87}" destId="{E07B7D89-3CE9-44DB-AA1D-31C82164BDBB}" srcOrd="0" destOrd="0" presId="urn:microsoft.com/office/officeart/2005/8/layout/hierarchy3"/>
    <dgm:cxn modelId="{47A75FEF-6AE3-4B63-8DB5-0D85FE2DA907}" type="presParOf" srcId="{E07B7D89-3CE9-44DB-AA1D-31C82164BDBB}" destId="{EFC1AA2E-0359-4C57-A6EE-A8305FD56A13}" srcOrd="0" destOrd="0" presId="urn:microsoft.com/office/officeart/2005/8/layout/hierarchy3"/>
    <dgm:cxn modelId="{CBD07D63-4604-4C71-8829-2E61013B8978}" type="presParOf" srcId="{E07B7D89-3CE9-44DB-AA1D-31C82164BDBB}" destId="{F46E58A0-2A6B-46C7-BE1F-A2252568F793}" srcOrd="1" destOrd="0" presId="urn:microsoft.com/office/officeart/2005/8/layout/hierarchy3"/>
    <dgm:cxn modelId="{EB4CE9B0-B379-4ADF-8373-F02CFA7CEF83}" type="presParOf" srcId="{A7DFCFF7-2DE8-4118-93DD-2F59FFF5DD87}" destId="{7C51168D-A70F-4073-A5CE-DF44A4DEECB6}" srcOrd="1" destOrd="0" presId="urn:microsoft.com/office/officeart/2005/8/layout/hierarchy3"/>
    <dgm:cxn modelId="{3AE2BA50-A246-443A-ACFA-2F9609942D38}" type="presParOf" srcId="{774C146B-787A-4DE0-BF2D-9E13A1720289}" destId="{E098EF1A-1BD1-4FAE-8E60-38A89BC89900}" srcOrd="1" destOrd="0" presId="urn:microsoft.com/office/officeart/2005/8/layout/hierarchy3"/>
    <dgm:cxn modelId="{F39D9210-634C-4663-B5FE-F89BB4A39DD0}" type="presParOf" srcId="{E098EF1A-1BD1-4FAE-8E60-38A89BC89900}" destId="{751DE8BF-F84F-40F5-BD2C-0DDA1AA0D278}" srcOrd="0" destOrd="0" presId="urn:microsoft.com/office/officeart/2005/8/layout/hierarchy3"/>
    <dgm:cxn modelId="{27185979-5B16-490D-B027-D5EB02CCD8BE}" type="presParOf" srcId="{751DE8BF-F84F-40F5-BD2C-0DDA1AA0D278}" destId="{A909C0D1-4FEF-41CF-98F1-6059480234B7}" srcOrd="0" destOrd="0" presId="urn:microsoft.com/office/officeart/2005/8/layout/hierarchy3"/>
    <dgm:cxn modelId="{9CC3921C-1CBA-4EF4-BC11-D9E2CAFB21A6}" type="presParOf" srcId="{751DE8BF-F84F-40F5-BD2C-0DDA1AA0D278}" destId="{03B5C53E-FBBB-4754-AA59-7407A2EDBE53}" srcOrd="1" destOrd="0" presId="urn:microsoft.com/office/officeart/2005/8/layout/hierarchy3"/>
    <dgm:cxn modelId="{BE6F0102-1229-4A3A-98DB-C1411CBDEC1E}" type="presParOf" srcId="{E098EF1A-1BD1-4FAE-8E60-38A89BC89900}" destId="{3A49DA27-AAE9-4526-8942-CBCEB225BDC1}" srcOrd="1" destOrd="0" presId="urn:microsoft.com/office/officeart/2005/8/layout/hierarchy3"/>
    <dgm:cxn modelId="{2B8EADD9-6646-4996-B92A-FC585E175552}" type="presParOf" srcId="{774C146B-787A-4DE0-BF2D-9E13A1720289}" destId="{4BB8F70D-C6A1-4CAB-848B-F1B10A061794}" srcOrd="2" destOrd="0" presId="urn:microsoft.com/office/officeart/2005/8/layout/hierarchy3"/>
    <dgm:cxn modelId="{FECCE124-342C-4C58-A9EE-C266EECF1CD0}" type="presParOf" srcId="{4BB8F70D-C6A1-4CAB-848B-F1B10A061794}" destId="{1455B59E-9D50-45B7-B1F3-02EF8BF70066}" srcOrd="0" destOrd="0" presId="urn:microsoft.com/office/officeart/2005/8/layout/hierarchy3"/>
    <dgm:cxn modelId="{B305F6BD-27CB-4193-9D30-9DF001FDA74E}" type="presParOf" srcId="{1455B59E-9D50-45B7-B1F3-02EF8BF70066}" destId="{B498EB1F-7499-45AA-8EE8-CA6E9D4620F4}" srcOrd="0" destOrd="0" presId="urn:microsoft.com/office/officeart/2005/8/layout/hierarchy3"/>
    <dgm:cxn modelId="{12F51BA4-4CE5-445B-94B0-7731F26136E5}" type="presParOf" srcId="{1455B59E-9D50-45B7-B1F3-02EF8BF70066}" destId="{CB201A23-ED8F-4996-AEBF-13D75EFD6BDA}" srcOrd="1" destOrd="0" presId="urn:microsoft.com/office/officeart/2005/8/layout/hierarchy3"/>
    <dgm:cxn modelId="{7C7E2F0A-0EB3-4B75-BE06-1FD826B4D285}" type="presParOf" srcId="{4BB8F70D-C6A1-4CAB-848B-F1B10A061794}" destId="{B822EDAE-12E6-4A0A-8C4E-ABE6FE88CB0F}" srcOrd="1" destOrd="0" presId="urn:microsoft.com/office/officeart/2005/8/layout/hierarchy3"/>
    <dgm:cxn modelId="{433110A4-CF2D-4FFC-BE9C-B9D60FC044B1}" type="presParOf" srcId="{774C146B-787A-4DE0-BF2D-9E13A1720289}" destId="{51BCE220-F9E8-48E9-9616-68DD3480B89E}" srcOrd="3" destOrd="0" presId="urn:microsoft.com/office/officeart/2005/8/layout/hierarchy3"/>
    <dgm:cxn modelId="{2DAABD5A-F2CD-4211-A12F-41445E69F069}" type="presParOf" srcId="{51BCE220-F9E8-48E9-9616-68DD3480B89E}" destId="{AFF513B9-FDB8-43F9-A444-C04FDD623263}" srcOrd="0" destOrd="0" presId="urn:microsoft.com/office/officeart/2005/8/layout/hierarchy3"/>
    <dgm:cxn modelId="{CBC21D5F-366F-4AF2-A284-8B30F7310DA1}" type="presParOf" srcId="{AFF513B9-FDB8-43F9-A444-C04FDD623263}" destId="{E8EA3D38-F23A-4FED-B996-A581276A3FC8}" srcOrd="0" destOrd="0" presId="urn:microsoft.com/office/officeart/2005/8/layout/hierarchy3"/>
    <dgm:cxn modelId="{870497C2-D969-42C4-BF8E-875BF8149B2F}" type="presParOf" srcId="{AFF513B9-FDB8-43F9-A444-C04FDD623263}" destId="{28EEE82D-4D3A-4EAC-907C-10596FB49675}" srcOrd="1" destOrd="0" presId="urn:microsoft.com/office/officeart/2005/8/layout/hierarchy3"/>
    <dgm:cxn modelId="{EC1A7BF4-0169-4858-A725-EDA00CBADB8D}" type="presParOf" srcId="{51BCE220-F9E8-48E9-9616-68DD3480B89E}" destId="{8EBC7FF7-B680-48A0-92F5-D5A4D9AE1222}"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4CE6FC-F5F1-4E98-A2C5-74E98D782B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E42D2214-B8B8-44BB-B7A1-3CD0F7FDD510}">
      <dgm:prSet custT="1"/>
      <dgm:spPr>
        <a:noFill/>
      </dgm:spPr>
      <dgm:t>
        <a:bodyPr/>
        <a:lstStyle/>
        <a:p>
          <a:pPr algn="ctr"/>
          <a:r>
            <a:rPr lang="en-US" sz="1050" b="1" i="0" dirty="0"/>
            <a:t>Young Age or New to Credit</a:t>
          </a:r>
          <a:r>
            <a:rPr lang="en-US" sz="1050" b="0" i="0" dirty="0"/>
            <a:t>: </a:t>
          </a:r>
        </a:p>
        <a:p>
          <a:pPr algn="l"/>
          <a:r>
            <a:rPr lang="en-US" sz="1050" b="0" i="0" dirty="0"/>
            <a:t>Individuals who are young or have recently become eligible to apply for credit may not have had the opportunity to build a credit history. This includes young adults, students, or recent immigrants who haven't used any credit products in their name.</a:t>
          </a:r>
          <a:endParaRPr lang="en-CA" sz="1050" dirty="0"/>
        </a:p>
      </dgm:t>
    </dgm:pt>
    <dgm:pt modelId="{7C256A5A-5410-49A9-908F-F40FF1DAC885}" type="parTrans" cxnId="{117BD49B-5329-42E3-8BF8-A35202F54D95}">
      <dgm:prSet/>
      <dgm:spPr/>
      <dgm:t>
        <a:bodyPr/>
        <a:lstStyle/>
        <a:p>
          <a:endParaRPr lang="en-CA" sz="2400"/>
        </a:p>
      </dgm:t>
    </dgm:pt>
    <dgm:pt modelId="{519CAA59-8D87-4510-8ADF-BFB0A4ABE722}" type="sibTrans" cxnId="{117BD49B-5329-42E3-8BF8-A35202F54D95}">
      <dgm:prSet/>
      <dgm:spPr/>
      <dgm:t>
        <a:bodyPr/>
        <a:lstStyle/>
        <a:p>
          <a:endParaRPr lang="en-CA" sz="2400"/>
        </a:p>
      </dgm:t>
    </dgm:pt>
    <dgm:pt modelId="{A6D0078B-79B4-4B27-A681-4E07D5B62881}">
      <dgm:prSet custT="1"/>
      <dgm:spPr>
        <a:noFill/>
      </dgm:spPr>
      <dgm:t>
        <a:bodyPr/>
        <a:lstStyle/>
        <a:p>
          <a:pPr algn="ctr"/>
          <a:r>
            <a:rPr lang="en-US" sz="1050" b="1" i="0" dirty="0"/>
            <a:t>Cash-based Lifestyle</a:t>
          </a:r>
          <a:r>
            <a:rPr lang="en-US" sz="1050" b="0" i="0" dirty="0"/>
            <a:t>: </a:t>
          </a:r>
        </a:p>
        <a:p>
          <a:pPr algn="l"/>
          <a:r>
            <a:rPr lang="en-US" sz="1050" b="0" i="0" dirty="0"/>
            <a:t>Some people prefer to live a cash-based lifestyle, paying for everything with cash or debit cards and avoiding borrowing or credit products altogether. While this can be a financially sound way to live, it does not contribute to building a credit history.</a:t>
          </a:r>
          <a:endParaRPr lang="en-CA" sz="1050" dirty="0"/>
        </a:p>
      </dgm:t>
    </dgm:pt>
    <dgm:pt modelId="{FA327D72-DA6F-443B-B437-8726B52125EE}" type="parTrans" cxnId="{7E9DF03B-3066-4984-B466-D9C99686D652}">
      <dgm:prSet/>
      <dgm:spPr/>
      <dgm:t>
        <a:bodyPr/>
        <a:lstStyle/>
        <a:p>
          <a:endParaRPr lang="en-CA" sz="2400"/>
        </a:p>
      </dgm:t>
    </dgm:pt>
    <dgm:pt modelId="{3D5E0083-5939-4769-8B78-9734C5FAC39D}" type="sibTrans" cxnId="{7E9DF03B-3066-4984-B466-D9C99686D652}">
      <dgm:prSet/>
      <dgm:spPr/>
      <dgm:t>
        <a:bodyPr/>
        <a:lstStyle/>
        <a:p>
          <a:endParaRPr lang="en-CA" sz="2400"/>
        </a:p>
      </dgm:t>
    </dgm:pt>
    <dgm:pt modelId="{89B5E445-7D56-4805-A5F8-425205088AB8}">
      <dgm:prSet custT="1"/>
      <dgm:spPr>
        <a:noFill/>
      </dgm:spPr>
      <dgm:t>
        <a:bodyPr/>
        <a:lstStyle/>
        <a:p>
          <a:pPr algn="ctr"/>
          <a:r>
            <a:rPr lang="en-US" sz="1050" b="1" i="0" dirty="0"/>
            <a:t>Lack of Borrowing History</a:t>
          </a:r>
          <a:r>
            <a:rPr lang="en-US" sz="1050" b="0" i="0" dirty="0"/>
            <a:t>: </a:t>
          </a:r>
        </a:p>
        <a:p>
          <a:pPr algn="l"/>
          <a:r>
            <a:rPr lang="en-US" sz="1050" b="0" i="0" dirty="0"/>
            <a:t>To have a credit history, an individual must have had some form of credit, such as a loan or credit card, reported to the credit bureaus. If someone has never borrowed money or had a credit account, they won't have a credit history</a:t>
          </a:r>
          <a:endParaRPr lang="en-CA" sz="1050" dirty="0"/>
        </a:p>
      </dgm:t>
    </dgm:pt>
    <dgm:pt modelId="{C77ACF1B-BEA9-44F1-97D1-5604D793C3B8}" type="parTrans" cxnId="{78B16CDD-4A3A-42AD-A373-D99BAB036248}">
      <dgm:prSet/>
      <dgm:spPr/>
      <dgm:t>
        <a:bodyPr/>
        <a:lstStyle/>
        <a:p>
          <a:endParaRPr lang="en-CA" sz="2400"/>
        </a:p>
      </dgm:t>
    </dgm:pt>
    <dgm:pt modelId="{8DBC3E06-CB84-4D69-839B-A4D0298E9AFE}" type="sibTrans" cxnId="{78B16CDD-4A3A-42AD-A373-D99BAB036248}">
      <dgm:prSet/>
      <dgm:spPr/>
      <dgm:t>
        <a:bodyPr/>
        <a:lstStyle/>
        <a:p>
          <a:endParaRPr lang="en-CA" sz="2400"/>
        </a:p>
      </dgm:t>
    </dgm:pt>
    <dgm:pt modelId="{1761A63A-08B3-48FD-9B71-38C5FE86B2B2}">
      <dgm:prSet custT="1"/>
      <dgm:spPr>
        <a:noFill/>
      </dgm:spPr>
      <dgm:t>
        <a:bodyPr/>
        <a:lstStyle/>
        <a:p>
          <a:pPr algn="ctr"/>
          <a:r>
            <a:rPr lang="en-US" sz="1050" b="1" i="0" dirty="0"/>
            <a:t>Recent Immigration</a:t>
          </a:r>
          <a:r>
            <a:rPr lang="en-US" sz="1050" b="0" i="0" dirty="0"/>
            <a:t>: </a:t>
          </a:r>
        </a:p>
        <a:p>
          <a:pPr algn="l"/>
          <a:r>
            <a:rPr lang="en-US" sz="1050" b="0" i="0" dirty="0"/>
            <a:t>Immigrants may have had a substantial credit history in their home country, but when they move to a new country, they often have to start from scratch. Credit histories do not transfer across borders</a:t>
          </a:r>
          <a:endParaRPr lang="en-CA" sz="1050" dirty="0"/>
        </a:p>
      </dgm:t>
    </dgm:pt>
    <dgm:pt modelId="{9AE33AF4-FCDB-4FE6-B20C-CB5FDAA95F22}" type="parTrans" cxnId="{F59BF331-2CF4-4166-ADF5-D67C10CD5950}">
      <dgm:prSet/>
      <dgm:spPr/>
      <dgm:t>
        <a:bodyPr/>
        <a:lstStyle/>
        <a:p>
          <a:endParaRPr lang="en-CA" sz="2400"/>
        </a:p>
      </dgm:t>
    </dgm:pt>
    <dgm:pt modelId="{1CD0E1CF-79E4-43A0-B493-FA13B9029615}" type="sibTrans" cxnId="{F59BF331-2CF4-4166-ADF5-D67C10CD5950}">
      <dgm:prSet/>
      <dgm:spPr/>
      <dgm:t>
        <a:bodyPr/>
        <a:lstStyle/>
        <a:p>
          <a:endParaRPr lang="en-CA" sz="2400"/>
        </a:p>
      </dgm:t>
    </dgm:pt>
    <dgm:pt modelId="{AF284A91-252E-453D-8C66-CCB78D361C0C}">
      <dgm:prSet custT="1"/>
      <dgm:spPr>
        <a:noFill/>
      </dgm:spPr>
      <dgm:t>
        <a:bodyPr/>
        <a:lstStyle/>
        <a:p>
          <a:pPr algn="ctr"/>
          <a:r>
            <a:rPr lang="en-US" sz="1050" b="1" i="0" dirty="0"/>
            <a:t>Inactive Accounts</a:t>
          </a:r>
          <a:r>
            <a:rPr lang="en-US" sz="1050" b="0" i="0" dirty="0"/>
            <a:t>: </a:t>
          </a:r>
        </a:p>
        <a:p>
          <a:pPr algn="l"/>
          <a:r>
            <a:rPr lang="en-US" sz="1050" b="0" i="0" dirty="0"/>
            <a:t>If an individual has not used credit in a long time, their accounts may become "inactive" from the perspective of the credit bureaus. They need to be active, with regular transactions reported to the credit bureaus, to contribute to a credit history.</a:t>
          </a:r>
          <a:endParaRPr lang="en-CA" sz="1050" dirty="0"/>
        </a:p>
      </dgm:t>
    </dgm:pt>
    <dgm:pt modelId="{6409FF6C-3605-452C-A77A-D1C3DB7045F8}" type="parTrans" cxnId="{D7221246-6F85-4102-AAB7-69476C9A8F2D}">
      <dgm:prSet/>
      <dgm:spPr/>
      <dgm:t>
        <a:bodyPr/>
        <a:lstStyle/>
        <a:p>
          <a:endParaRPr lang="en-CA" sz="2400"/>
        </a:p>
      </dgm:t>
    </dgm:pt>
    <dgm:pt modelId="{DA13E7F0-61F8-4E4E-94EB-92877049CED4}" type="sibTrans" cxnId="{D7221246-6F85-4102-AAB7-69476C9A8F2D}">
      <dgm:prSet/>
      <dgm:spPr/>
      <dgm:t>
        <a:bodyPr/>
        <a:lstStyle/>
        <a:p>
          <a:endParaRPr lang="en-CA" sz="2400"/>
        </a:p>
      </dgm:t>
    </dgm:pt>
    <dgm:pt modelId="{609CCF58-2CBC-45CA-B296-20EDB6486FA3}">
      <dgm:prSet custT="1"/>
      <dgm:spPr>
        <a:noFill/>
      </dgm:spPr>
      <dgm:t>
        <a:bodyPr/>
        <a:lstStyle/>
        <a:p>
          <a:pPr algn="ctr"/>
          <a:r>
            <a:rPr lang="en-US" sz="1050" b="1" i="0" dirty="0"/>
            <a:t>Accounts Not Reported</a:t>
          </a:r>
          <a:r>
            <a:rPr lang="en-US" sz="1050" b="0" i="0" dirty="0"/>
            <a:t>: </a:t>
          </a:r>
        </a:p>
        <a:p>
          <a:pPr algn="l"/>
          <a:r>
            <a:rPr lang="en-US" sz="1050" b="0" i="0" dirty="0"/>
            <a:t>Some lenders or account types might not report activity to all, or any, of the major credit bureaus. For example, smaller banks, credit unions, or alternative lending services may not always report payments. Additionally, regular payments like rent and utilities are not automatically reported to credit bureaus (though there are services that can help get these payments included in credit reports).</a:t>
          </a:r>
          <a:endParaRPr lang="en-CA" sz="1050" dirty="0"/>
        </a:p>
      </dgm:t>
    </dgm:pt>
    <dgm:pt modelId="{A679F99A-01B0-4967-B6E0-E61269F31FC6}" type="parTrans" cxnId="{EA316725-61D3-4084-9910-25D8E31C2CED}">
      <dgm:prSet/>
      <dgm:spPr/>
      <dgm:t>
        <a:bodyPr/>
        <a:lstStyle/>
        <a:p>
          <a:endParaRPr lang="en-CA" sz="2400"/>
        </a:p>
      </dgm:t>
    </dgm:pt>
    <dgm:pt modelId="{E90CD820-6892-493E-85E0-C6F2868DB9CC}" type="sibTrans" cxnId="{EA316725-61D3-4084-9910-25D8E31C2CED}">
      <dgm:prSet/>
      <dgm:spPr/>
      <dgm:t>
        <a:bodyPr/>
        <a:lstStyle/>
        <a:p>
          <a:endParaRPr lang="en-CA" sz="2400"/>
        </a:p>
      </dgm:t>
    </dgm:pt>
    <dgm:pt modelId="{55239553-7501-4B9C-BFF2-E51E9B96C732}" type="pres">
      <dgm:prSet presAssocID="{C24CE6FC-F5F1-4E98-A2C5-74E98D782BC5}" presName="linear" presStyleCnt="0">
        <dgm:presLayoutVars>
          <dgm:animLvl val="lvl"/>
          <dgm:resizeHandles val="exact"/>
        </dgm:presLayoutVars>
      </dgm:prSet>
      <dgm:spPr/>
    </dgm:pt>
    <dgm:pt modelId="{601A3C73-41E4-410B-9584-DF53647DF235}" type="pres">
      <dgm:prSet presAssocID="{E42D2214-B8B8-44BB-B7A1-3CD0F7FDD510}" presName="parentText" presStyleLbl="node1" presStyleIdx="0" presStyleCnt="6" custLinFactY="-75479" custLinFactNeighborX="-3725" custLinFactNeighborY="-100000">
        <dgm:presLayoutVars>
          <dgm:chMax val="0"/>
          <dgm:bulletEnabled val="1"/>
        </dgm:presLayoutVars>
      </dgm:prSet>
      <dgm:spPr/>
    </dgm:pt>
    <dgm:pt modelId="{943901D5-55FF-457B-ACE8-80D95BB2082B}" type="pres">
      <dgm:prSet presAssocID="{519CAA59-8D87-4510-8ADF-BFB0A4ABE722}" presName="spacer" presStyleCnt="0"/>
      <dgm:spPr/>
    </dgm:pt>
    <dgm:pt modelId="{EFE95002-89AD-426E-920C-5EECC1D18708}" type="pres">
      <dgm:prSet presAssocID="{A6D0078B-79B4-4B27-A681-4E07D5B62881}" presName="parentText" presStyleLbl="node1" presStyleIdx="1" presStyleCnt="6" custLinFactY="-29416" custLinFactNeighborY="-100000">
        <dgm:presLayoutVars>
          <dgm:chMax val="0"/>
          <dgm:bulletEnabled val="1"/>
        </dgm:presLayoutVars>
      </dgm:prSet>
      <dgm:spPr/>
    </dgm:pt>
    <dgm:pt modelId="{A605676E-AFF9-4717-9BE5-FBE31F55D3D3}" type="pres">
      <dgm:prSet presAssocID="{3D5E0083-5939-4769-8B78-9734C5FAC39D}" presName="spacer" presStyleCnt="0"/>
      <dgm:spPr/>
    </dgm:pt>
    <dgm:pt modelId="{2533576F-2B5F-4E52-8849-33AD282E63D7}" type="pres">
      <dgm:prSet presAssocID="{89B5E445-7D56-4805-A5F8-425205088AB8}" presName="parentText" presStyleLbl="node1" presStyleIdx="2" presStyleCnt="6" custLinFactY="-618" custLinFactNeighborY="-100000">
        <dgm:presLayoutVars>
          <dgm:chMax val="0"/>
          <dgm:bulletEnabled val="1"/>
        </dgm:presLayoutVars>
      </dgm:prSet>
      <dgm:spPr/>
    </dgm:pt>
    <dgm:pt modelId="{4DB2D31B-1B61-4EDC-AD2B-6E217A8DFAB4}" type="pres">
      <dgm:prSet presAssocID="{8DBC3E06-CB84-4D69-839B-A4D0298E9AFE}" presName="spacer" presStyleCnt="0"/>
      <dgm:spPr/>
    </dgm:pt>
    <dgm:pt modelId="{75C91AB4-4CB7-420B-8D6E-4B4A77C8FBB3}" type="pres">
      <dgm:prSet presAssocID="{1761A63A-08B3-48FD-9B71-38C5FE86B2B2}" presName="parentText" presStyleLbl="node1" presStyleIdx="3" presStyleCnt="6" custLinFactY="27396" custLinFactNeighborY="100000">
        <dgm:presLayoutVars>
          <dgm:chMax val="0"/>
          <dgm:bulletEnabled val="1"/>
        </dgm:presLayoutVars>
      </dgm:prSet>
      <dgm:spPr/>
    </dgm:pt>
    <dgm:pt modelId="{4B3FD13A-8A6D-4AF0-ABCF-6CD4141C511D}" type="pres">
      <dgm:prSet presAssocID="{1CD0E1CF-79E4-43A0-B493-FA13B9029615}" presName="spacer" presStyleCnt="0"/>
      <dgm:spPr/>
    </dgm:pt>
    <dgm:pt modelId="{65A6E7B7-B855-43C1-93BA-23EB13BA536B}" type="pres">
      <dgm:prSet presAssocID="{AF284A91-252E-453D-8C66-CCB78D361C0C}" presName="parentText" presStyleLbl="node1" presStyleIdx="4" presStyleCnt="6" custLinFactY="48096" custLinFactNeighborY="100000">
        <dgm:presLayoutVars>
          <dgm:chMax val="0"/>
          <dgm:bulletEnabled val="1"/>
        </dgm:presLayoutVars>
      </dgm:prSet>
      <dgm:spPr/>
    </dgm:pt>
    <dgm:pt modelId="{58EE7025-51EA-48F0-878A-13C3722CDD2A}" type="pres">
      <dgm:prSet presAssocID="{DA13E7F0-61F8-4E4E-94EB-92877049CED4}" presName="spacer" presStyleCnt="0"/>
      <dgm:spPr/>
    </dgm:pt>
    <dgm:pt modelId="{FEA988D8-ADC7-4043-8A11-FD703252AF05}" type="pres">
      <dgm:prSet presAssocID="{609CCF58-2CBC-45CA-B296-20EDB6486FA3}" presName="parentText" presStyleLbl="node1" presStyleIdx="5" presStyleCnt="6" custScaleY="122352" custLinFactY="70023" custLinFactNeighborY="100000">
        <dgm:presLayoutVars>
          <dgm:chMax val="0"/>
          <dgm:bulletEnabled val="1"/>
        </dgm:presLayoutVars>
      </dgm:prSet>
      <dgm:spPr/>
    </dgm:pt>
  </dgm:ptLst>
  <dgm:cxnLst>
    <dgm:cxn modelId="{EACFF409-2204-4FCC-BD4E-210CB87620C1}" type="presOf" srcId="{E42D2214-B8B8-44BB-B7A1-3CD0F7FDD510}" destId="{601A3C73-41E4-410B-9584-DF53647DF235}" srcOrd="0" destOrd="0" presId="urn:microsoft.com/office/officeart/2005/8/layout/vList2"/>
    <dgm:cxn modelId="{EA316725-61D3-4084-9910-25D8E31C2CED}" srcId="{C24CE6FC-F5F1-4E98-A2C5-74E98D782BC5}" destId="{609CCF58-2CBC-45CA-B296-20EDB6486FA3}" srcOrd="5" destOrd="0" parTransId="{A679F99A-01B0-4967-B6E0-E61269F31FC6}" sibTransId="{E90CD820-6892-493E-85E0-C6F2868DB9CC}"/>
    <dgm:cxn modelId="{F59BF331-2CF4-4166-ADF5-D67C10CD5950}" srcId="{C24CE6FC-F5F1-4E98-A2C5-74E98D782BC5}" destId="{1761A63A-08B3-48FD-9B71-38C5FE86B2B2}" srcOrd="3" destOrd="0" parTransId="{9AE33AF4-FCDB-4FE6-B20C-CB5FDAA95F22}" sibTransId="{1CD0E1CF-79E4-43A0-B493-FA13B9029615}"/>
    <dgm:cxn modelId="{9C609D34-DF7D-494C-BA06-4F84992C102D}" type="presOf" srcId="{1761A63A-08B3-48FD-9B71-38C5FE86B2B2}" destId="{75C91AB4-4CB7-420B-8D6E-4B4A77C8FBB3}" srcOrd="0" destOrd="0" presId="urn:microsoft.com/office/officeart/2005/8/layout/vList2"/>
    <dgm:cxn modelId="{D9DFED37-4101-4CE5-82BE-AA94D6558224}" type="presOf" srcId="{89B5E445-7D56-4805-A5F8-425205088AB8}" destId="{2533576F-2B5F-4E52-8849-33AD282E63D7}" srcOrd="0" destOrd="0" presId="urn:microsoft.com/office/officeart/2005/8/layout/vList2"/>
    <dgm:cxn modelId="{7E9DF03B-3066-4984-B466-D9C99686D652}" srcId="{C24CE6FC-F5F1-4E98-A2C5-74E98D782BC5}" destId="{A6D0078B-79B4-4B27-A681-4E07D5B62881}" srcOrd="1" destOrd="0" parTransId="{FA327D72-DA6F-443B-B437-8726B52125EE}" sibTransId="{3D5E0083-5939-4769-8B78-9734C5FAC39D}"/>
    <dgm:cxn modelId="{D7221246-6F85-4102-AAB7-69476C9A8F2D}" srcId="{C24CE6FC-F5F1-4E98-A2C5-74E98D782BC5}" destId="{AF284A91-252E-453D-8C66-CCB78D361C0C}" srcOrd="4" destOrd="0" parTransId="{6409FF6C-3605-452C-A77A-D1C3DB7045F8}" sibTransId="{DA13E7F0-61F8-4E4E-94EB-92877049CED4}"/>
    <dgm:cxn modelId="{0B3C7649-4189-42EB-BF51-9DA77BB60C15}" type="presOf" srcId="{AF284A91-252E-453D-8C66-CCB78D361C0C}" destId="{65A6E7B7-B855-43C1-93BA-23EB13BA536B}" srcOrd="0" destOrd="0" presId="urn:microsoft.com/office/officeart/2005/8/layout/vList2"/>
    <dgm:cxn modelId="{77F6FB93-9DA4-4C5C-B9DB-14AFE49FE868}" type="presOf" srcId="{609CCF58-2CBC-45CA-B296-20EDB6486FA3}" destId="{FEA988D8-ADC7-4043-8A11-FD703252AF05}" srcOrd="0" destOrd="0" presId="urn:microsoft.com/office/officeart/2005/8/layout/vList2"/>
    <dgm:cxn modelId="{117BD49B-5329-42E3-8BF8-A35202F54D95}" srcId="{C24CE6FC-F5F1-4E98-A2C5-74E98D782BC5}" destId="{E42D2214-B8B8-44BB-B7A1-3CD0F7FDD510}" srcOrd="0" destOrd="0" parTransId="{7C256A5A-5410-49A9-908F-F40FF1DAC885}" sibTransId="{519CAA59-8D87-4510-8ADF-BFB0A4ABE722}"/>
    <dgm:cxn modelId="{78B16CDD-4A3A-42AD-A373-D99BAB036248}" srcId="{C24CE6FC-F5F1-4E98-A2C5-74E98D782BC5}" destId="{89B5E445-7D56-4805-A5F8-425205088AB8}" srcOrd="2" destOrd="0" parTransId="{C77ACF1B-BEA9-44F1-97D1-5604D793C3B8}" sibTransId="{8DBC3E06-CB84-4D69-839B-A4D0298E9AFE}"/>
    <dgm:cxn modelId="{BB8F11E2-C511-4273-8E26-6E042540B3A3}" type="presOf" srcId="{C24CE6FC-F5F1-4E98-A2C5-74E98D782BC5}" destId="{55239553-7501-4B9C-BFF2-E51E9B96C732}" srcOrd="0" destOrd="0" presId="urn:microsoft.com/office/officeart/2005/8/layout/vList2"/>
    <dgm:cxn modelId="{5EB626FB-6166-47B1-BEE5-092888A72364}" type="presOf" srcId="{A6D0078B-79B4-4B27-A681-4E07D5B62881}" destId="{EFE95002-89AD-426E-920C-5EECC1D18708}" srcOrd="0" destOrd="0" presId="urn:microsoft.com/office/officeart/2005/8/layout/vList2"/>
    <dgm:cxn modelId="{35DF9636-F8E4-4CCB-B0D1-BDC905A4C608}" type="presParOf" srcId="{55239553-7501-4B9C-BFF2-E51E9B96C732}" destId="{601A3C73-41E4-410B-9584-DF53647DF235}" srcOrd="0" destOrd="0" presId="urn:microsoft.com/office/officeart/2005/8/layout/vList2"/>
    <dgm:cxn modelId="{BFD547C3-0372-4C0C-9C55-792CF86DFC57}" type="presParOf" srcId="{55239553-7501-4B9C-BFF2-E51E9B96C732}" destId="{943901D5-55FF-457B-ACE8-80D95BB2082B}" srcOrd="1" destOrd="0" presId="urn:microsoft.com/office/officeart/2005/8/layout/vList2"/>
    <dgm:cxn modelId="{F733A92E-ADDE-413B-96E8-2F18936EABFD}" type="presParOf" srcId="{55239553-7501-4B9C-BFF2-E51E9B96C732}" destId="{EFE95002-89AD-426E-920C-5EECC1D18708}" srcOrd="2" destOrd="0" presId="urn:microsoft.com/office/officeart/2005/8/layout/vList2"/>
    <dgm:cxn modelId="{7400243E-18F7-4082-8475-C2C096955005}" type="presParOf" srcId="{55239553-7501-4B9C-BFF2-E51E9B96C732}" destId="{A605676E-AFF9-4717-9BE5-FBE31F55D3D3}" srcOrd="3" destOrd="0" presId="urn:microsoft.com/office/officeart/2005/8/layout/vList2"/>
    <dgm:cxn modelId="{78F37AC3-9D5C-40AE-B3A2-BE793D0D35EC}" type="presParOf" srcId="{55239553-7501-4B9C-BFF2-E51E9B96C732}" destId="{2533576F-2B5F-4E52-8849-33AD282E63D7}" srcOrd="4" destOrd="0" presId="urn:microsoft.com/office/officeart/2005/8/layout/vList2"/>
    <dgm:cxn modelId="{377C114D-7407-44FB-93FE-8C3A0815C679}" type="presParOf" srcId="{55239553-7501-4B9C-BFF2-E51E9B96C732}" destId="{4DB2D31B-1B61-4EDC-AD2B-6E217A8DFAB4}" srcOrd="5" destOrd="0" presId="urn:microsoft.com/office/officeart/2005/8/layout/vList2"/>
    <dgm:cxn modelId="{DD7ABDF9-B7B4-4AC9-A60B-919B371A31A2}" type="presParOf" srcId="{55239553-7501-4B9C-BFF2-E51E9B96C732}" destId="{75C91AB4-4CB7-420B-8D6E-4B4A77C8FBB3}" srcOrd="6" destOrd="0" presId="urn:microsoft.com/office/officeart/2005/8/layout/vList2"/>
    <dgm:cxn modelId="{AA5EA0F0-E4C3-48BC-BD7D-B96CAB4EA353}" type="presParOf" srcId="{55239553-7501-4B9C-BFF2-E51E9B96C732}" destId="{4B3FD13A-8A6D-4AF0-ABCF-6CD4141C511D}" srcOrd="7" destOrd="0" presId="urn:microsoft.com/office/officeart/2005/8/layout/vList2"/>
    <dgm:cxn modelId="{D98E86BF-3C9A-4A14-B977-0B7B978BB8C1}" type="presParOf" srcId="{55239553-7501-4B9C-BFF2-E51E9B96C732}" destId="{65A6E7B7-B855-43C1-93BA-23EB13BA536B}" srcOrd="8" destOrd="0" presId="urn:microsoft.com/office/officeart/2005/8/layout/vList2"/>
    <dgm:cxn modelId="{DCD5C6D2-1F2D-489F-BD43-0CDFBC3C56CD}" type="presParOf" srcId="{55239553-7501-4B9C-BFF2-E51E9B96C732}" destId="{58EE7025-51EA-48F0-878A-13C3722CDD2A}" srcOrd="9" destOrd="0" presId="urn:microsoft.com/office/officeart/2005/8/layout/vList2"/>
    <dgm:cxn modelId="{FA0C071A-A110-4C04-BB4E-772580326C7B}" type="presParOf" srcId="{55239553-7501-4B9C-BFF2-E51E9B96C732}" destId="{FEA988D8-ADC7-4043-8A11-FD703252AF05}" srcOrd="1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A43D52-8408-4E55-8AA1-C965AFDEEE0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CA"/>
        </a:p>
      </dgm:t>
    </dgm:pt>
    <dgm:pt modelId="{97ECE719-3E09-43B1-A49A-BA47674093AD}">
      <dgm:prSet custT="1"/>
      <dgm:spPr>
        <a:noFill/>
        <a:ln>
          <a:noFill/>
        </a:ln>
      </dgm:spPr>
      <dgm:t>
        <a:bodyPr/>
        <a:lstStyle/>
        <a:p>
          <a:r>
            <a:rPr lang="en-US" sz="1200" b="0" i="0" dirty="0"/>
            <a:t>Incorporate Methodologies from Recommendation Systems: </a:t>
          </a:r>
        </a:p>
        <a:p>
          <a:r>
            <a:rPr lang="en-US" sz="1200" b="0" i="0" dirty="0"/>
            <a:t>To enrich the semantic representation of our dataset, we will adopt strategies inspired by advanced recommendation systems. Specifically, we propose to tokenize each row of our tabular data, thereby encoding richer semantic information within our model’s input data.</a:t>
          </a:r>
          <a:endParaRPr lang="en-CA" sz="1200" dirty="0"/>
        </a:p>
      </dgm:t>
    </dgm:pt>
    <dgm:pt modelId="{F62422AD-44F7-487B-AF17-A3F389C85DD1}" type="parTrans" cxnId="{B2E5BA3C-6579-45C0-9605-2E4358901434}">
      <dgm:prSet/>
      <dgm:spPr/>
      <dgm:t>
        <a:bodyPr/>
        <a:lstStyle/>
        <a:p>
          <a:endParaRPr lang="en-CA"/>
        </a:p>
      </dgm:t>
    </dgm:pt>
    <dgm:pt modelId="{63D5F0B7-1471-4C07-BB45-1A0923F14207}" type="sibTrans" cxnId="{B2E5BA3C-6579-45C0-9605-2E4358901434}">
      <dgm:prSet/>
      <dgm:spPr/>
      <dgm:t>
        <a:bodyPr/>
        <a:lstStyle/>
        <a:p>
          <a:endParaRPr lang="en-CA"/>
        </a:p>
      </dgm:t>
    </dgm:pt>
    <dgm:pt modelId="{A2C31363-DC55-4DD4-8F2B-5CC959974678}">
      <dgm:prSet custT="1"/>
      <dgm:spPr>
        <a:noFill/>
        <a:ln>
          <a:noFill/>
        </a:ln>
      </dgm:spPr>
      <dgm:t>
        <a:bodyPr/>
        <a:lstStyle/>
        <a:p>
          <a:r>
            <a:rPr lang="en-US" sz="1200" b="0" i="0" dirty="0"/>
            <a:t>Progressive Introduction of Enhanced Data Stages: </a:t>
          </a:r>
        </a:p>
        <a:p>
          <a:r>
            <a:rPr lang="en-US" sz="1200" b="0" i="0" dirty="0"/>
            <a:t>The dataset previously outlined represents only the initial phase (Stage 0) of our data preparation process. As part of our model development strategy, we plan to methodically introduce subsequent stages—namely, Stages 1 and 2. These advanced stages will be integrated incrementally during the model training phase, following the establishment of a baseline performance using Stage 0 data alone.</a:t>
          </a:r>
          <a:endParaRPr lang="en-CA" sz="1200" dirty="0"/>
        </a:p>
      </dgm:t>
    </dgm:pt>
    <dgm:pt modelId="{6B63F53A-53D8-44F9-88C7-4F70420E7204}" type="parTrans" cxnId="{CDF3BC95-F168-4280-88F6-27E2BD7DC335}">
      <dgm:prSet/>
      <dgm:spPr/>
      <dgm:t>
        <a:bodyPr/>
        <a:lstStyle/>
        <a:p>
          <a:endParaRPr lang="en-CA"/>
        </a:p>
      </dgm:t>
    </dgm:pt>
    <dgm:pt modelId="{5342F3FB-8E4A-45E3-BCB8-A3416046CCE3}" type="sibTrans" cxnId="{CDF3BC95-F168-4280-88F6-27E2BD7DC335}">
      <dgm:prSet/>
      <dgm:spPr/>
      <dgm:t>
        <a:bodyPr/>
        <a:lstStyle/>
        <a:p>
          <a:endParaRPr lang="en-CA"/>
        </a:p>
      </dgm:t>
    </dgm:pt>
    <dgm:pt modelId="{6754668B-9EC3-4922-A4E4-6B21F8E96370}">
      <dgm:prSet custT="1"/>
      <dgm:spPr>
        <a:noFill/>
        <a:ln>
          <a:noFill/>
        </a:ln>
      </dgm:spPr>
      <dgm:t>
        <a:bodyPr/>
        <a:lstStyle/>
        <a:p>
          <a:r>
            <a:rPr lang="en-US" sz="1200" b="0" i="0" dirty="0"/>
            <a:t>Weight Adapted Loss Function: </a:t>
          </a:r>
        </a:p>
        <a:p>
          <a:r>
            <a:rPr lang="en-US" sz="1200" b="0" i="0" dirty="0"/>
            <a:t>This approach will modify the evaluation metric to become a dynamic weighted score, enabling it to adjust responsively to specific periods that present higher error rates. Consequently, this adaptive scoring will inform the optimization of training weights in real-time during the backpropagation process, facilitating improved model robustness and predictive performance.</a:t>
          </a:r>
          <a:endParaRPr lang="en-CA" sz="1200" dirty="0"/>
        </a:p>
      </dgm:t>
    </dgm:pt>
    <dgm:pt modelId="{19D93F94-CD88-416F-A6FF-BFB1A0AE4EA5}" type="parTrans" cxnId="{ED6F83C0-D649-42A4-A5DB-DD682CAAA2E8}">
      <dgm:prSet/>
      <dgm:spPr/>
      <dgm:t>
        <a:bodyPr/>
        <a:lstStyle/>
        <a:p>
          <a:endParaRPr lang="en-CA"/>
        </a:p>
      </dgm:t>
    </dgm:pt>
    <dgm:pt modelId="{7F132E8A-1784-4F43-A7EB-471A883541C6}" type="sibTrans" cxnId="{ED6F83C0-D649-42A4-A5DB-DD682CAAA2E8}">
      <dgm:prSet/>
      <dgm:spPr/>
      <dgm:t>
        <a:bodyPr/>
        <a:lstStyle/>
        <a:p>
          <a:endParaRPr lang="en-CA"/>
        </a:p>
      </dgm:t>
    </dgm:pt>
    <dgm:pt modelId="{774C146B-787A-4DE0-BF2D-9E13A1720289}" type="pres">
      <dgm:prSet presAssocID="{F6A43D52-8408-4E55-8AA1-C965AFDEEE0A}" presName="diagram" presStyleCnt="0">
        <dgm:presLayoutVars>
          <dgm:chPref val="1"/>
          <dgm:dir/>
          <dgm:animOne val="branch"/>
          <dgm:animLvl val="lvl"/>
          <dgm:resizeHandles/>
        </dgm:presLayoutVars>
      </dgm:prSet>
      <dgm:spPr/>
    </dgm:pt>
    <dgm:pt modelId="{A7DFCFF7-2DE8-4118-93DD-2F59FFF5DD87}" type="pres">
      <dgm:prSet presAssocID="{97ECE719-3E09-43B1-A49A-BA47674093AD}" presName="root" presStyleCnt="0"/>
      <dgm:spPr/>
    </dgm:pt>
    <dgm:pt modelId="{E07B7D89-3CE9-44DB-AA1D-31C82164BDBB}" type="pres">
      <dgm:prSet presAssocID="{97ECE719-3E09-43B1-A49A-BA47674093AD}" presName="rootComposite" presStyleCnt="0"/>
      <dgm:spPr/>
    </dgm:pt>
    <dgm:pt modelId="{EFC1AA2E-0359-4C57-A6EE-A8305FD56A13}" type="pres">
      <dgm:prSet presAssocID="{97ECE719-3E09-43B1-A49A-BA47674093AD}" presName="rootText" presStyleLbl="node1" presStyleIdx="0" presStyleCnt="3"/>
      <dgm:spPr/>
    </dgm:pt>
    <dgm:pt modelId="{F46E58A0-2A6B-46C7-BE1F-A2252568F793}" type="pres">
      <dgm:prSet presAssocID="{97ECE719-3E09-43B1-A49A-BA47674093AD}" presName="rootConnector" presStyleLbl="node1" presStyleIdx="0" presStyleCnt="3"/>
      <dgm:spPr/>
    </dgm:pt>
    <dgm:pt modelId="{7C51168D-A70F-4073-A5CE-DF44A4DEECB6}" type="pres">
      <dgm:prSet presAssocID="{97ECE719-3E09-43B1-A49A-BA47674093AD}" presName="childShape" presStyleCnt="0"/>
      <dgm:spPr/>
    </dgm:pt>
    <dgm:pt modelId="{E098EF1A-1BD1-4FAE-8E60-38A89BC89900}" type="pres">
      <dgm:prSet presAssocID="{A2C31363-DC55-4DD4-8F2B-5CC959974678}" presName="root" presStyleCnt="0"/>
      <dgm:spPr/>
    </dgm:pt>
    <dgm:pt modelId="{751DE8BF-F84F-40F5-BD2C-0DDA1AA0D278}" type="pres">
      <dgm:prSet presAssocID="{A2C31363-DC55-4DD4-8F2B-5CC959974678}" presName="rootComposite" presStyleCnt="0"/>
      <dgm:spPr/>
    </dgm:pt>
    <dgm:pt modelId="{A909C0D1-4FEF-41CF-98F1-6059480234B7}" type="pres">
      <dgm:prSet presAssocID="{A2C31363-DC55-4DD4-8F2B-5CC959974678}" presName="rootText" presStyleLbl="node1" presStyleIdx="1" presStyleCnt="3" custScaleX="117403"/>
      <dgm:spPr/>
    </dgm:pt>
    <dgm:pt modelId="{03B5C53E-FBBB-4754-AA59-7407A2EDBE53}" type="pres">
      <dgm:prSet presAssocID="{A2C31363-DC55-4DD4-8F2B-5CC959974678}" presName="rootConnector" presStyleLbl="node1" presStyleIdx="1" presStyleCnt="3"/>
      <dgm:spPr/>
    </dgm:pt>
    <dgm:pt modelId="{3A49DA27-AAE9-4526-8942-CBCEB225BDC1}" type="pres">
      <dgm:prSet presAssocID="{A2C31363-DC55-4DD4-8F2B-5CC959974678}" presName="childShape" presStyleCnt="0"/>
      <dgm:spPr/>
    </dgm:pt>
    <dgm:pt modelId="{4BB8F70D-C6A1-4CAB-848B-F1B10A061794}" type="pres">
      <dgm:prSet presAssocID="{6754668B-9EC3-4922-A4E4-6B21F8E96370}" presName="root" presStyleCnt="0"/>
      <dgm:spPr/>
    </dgm:pt>
    <dgm:pt modelId="{1455B59E-9D50-45B7-B1F3-02EF8BF70066}" type="pres">
      <dgm:prSet presAssocID="{6754668B-9EC3-4922-A4E4-6B21F8E96370}" presName="rootComposite" presStyleCnt="0"/>
      <dgm:spPr/>
    </dgm:pt>
    <dgm:pt modelId="{B498EB1F-7499-45AA-8EE8-CA6E9D4620F4}" type="pres">
      <dgm:prSet presAssocID="{6754668B-9EC3-4922-A4E4-6B21F8E96370}" presName="rootText" presStyleLbl="node1" presStyleIdx="2" presStyleCnt="3" custScaleX="111302" custLinFactNeighborX="43" custLinFactNeighborY="-8830"/>
      <dgm:spPr/>
    </dgm:pt>
    <dgm:pt modelId="{CB201A23-ED8F-4996-AEBF-13D75EFD6BDA}" type="pres">
      <dgm:prSet presAssocID="{6754668B-9EC3-4922-A4E4-6B21F8E96370}" presName="rootConnector" presStyleLbl="node1" presStyleIdx="2" presStyleCnt="3"/>
      <dgm:spPr/>
    </dgm:pt>
    <dgm:pt modelId="{B822EDAE-12E6-4A0A-8C4E-ABE6FE88CB0F}" type="pres">
      <dgm:prSet presAssocID="{6754668B-9EC3-4922-A4E4-6B21F8E96370}" presName="childShape" presStyleCnt="0"/>
      <dgm:spPr/>
    </dgm:pt>
  </dgm:ptLst>
  <dgm:cxnLst>
    <dgm:cxn modelId="{A7A88901-F073-496A-A450-09E2F6CDA4D7}" type="presOf" srcId="{F6A43D52-8408-4E55-8AA1-C965AFDEEE0A}" destId="{774C146B-787A-4DE0-BF2D-9E13A1720289}" srcOrd="0" destOrd="0" presId="urn:microsoft.com/office/officeart/2005/8/layout/hierarchy3"/>
    <dgm:cxn modelId="{A0C69332-5B64-45C3-98A0-18D0A309ECE9}" type="presOf" srcId="{6754668B-9EC3-4922-A4E4-6B21F8E96370}" destId="{CB201A23-ED8F-4996-AEBF-13D75EFD6BDA}" srcOrd="1" destOrd="0" presId="urn:microsoft.com/office/officeart/2005/8/layout/hierarchy3"/>
    <dgm:cxn modelId="{04DB0A37-7088-4174-8581-831AD89999AF}" type="presOf" srcId="{6754668B-9EC3-4922-A4E4-6B21F8E96370}" destId="{B498EB1F-7499-45AA-8EE8-CA6E9D4620F4}" srcOrd="0" destOrd="0" presId="urn:microsoft.com/office/officeart/2005/8/layout/hierarchy3"/>
    <dgm:cxn modelId="{B2E5BA3C-6579-45C0-9605-2E4358901434}" srcId="{F6A43D52-8408-4E55-8AA1-C965AFDEEE0A}" destId="{97ECE719-3E09-43B1-A49A-BA47674093AD}" srcOrd="0" destOrd="0" parTransId="{F62422AD-44F7-487B-AF17-A3F389C85DD1}" sibTransId="{63D5F0B7-1471-4C07-BB45-1A0923F14207}"/>
    <dgm:cxn modelId="{3DC1F262-ADE6-4F3B-BB7D-3C825BB358E8}" type="presOf" srcId="{A2C31363-DC55-4DD4-8F2B-5CC959974678}" destId="{A909C0D1-4FEF-41CF-98F1-6059480234B7}" srcOrd="0" destOrd="0" presId="urn:microsoft.com/office/officeart/2005/8/layout/hierarchy3"/>
    <dgm:cxn modelId="{DD7EC78B-3D23-46F3-A6E3-DF3B09FFFA65}" type="presOf" srcId="{A2C31363-DC55-4DD4-8F2B-5CC959974678}" destId="{03B5C53E-FBBB-4754-AA59-7407A2EDBE53}" srcOrd="1" destOrd="0" presId="urn:microsoft.com/office/officeart/2005/8/layout/hierarchy3"/>
    <dgm:cxn modelId="{CDF3BC95-F168-4280-88F6-27E2BD7DC335}" srcId="{F6A43D52-8408-4E55-8AA1-C965AFDEEE0A}" destId="{A2C31363-DC55-4DD4-8F2B-5CC959974678}" srcOrd="1" destOrd="0" parTransId="{6B63F53A-53D8-44F9-88C7-4F70420E7204}" sibTransId="{5342F3FB-8E4A-45E3-BCB8-A3416046CCE3}"/>
    <dgm:cxn modelId="{9067209B-816E-407E-BE88-1363F9EF4D40}" type="presOf" srcId="{97ECE719-3E09-43B1-A49A-BA47674093AD}" destId="{EFC1AA2E-0359-4C57-A6EE-A8305FD56A13}" srcOrd="0" destOrd="0" presId="urn:microsoft.com/office/officeart/2005/8/layout/hierarchy3"/>
    <dgm:cxn modelId="{666C22A7-8CA0-4F29-BFE2-F7BD72818B6F}" type="presOf" srcId="{97ECE719-3E09-43B1-A49A-BA47674093AD}" destId="{F46E58A0-2A6B-46C7-BE1F-A2252568F793}" srcOrd="1" destOrd="0" presId="urn:microsoft.com/office/officeart/2005/8/layout/hierarchy3"/>
    <dgm:cxn modelId="{ED6F83C0-D649-42A4-A5DB-DD682CAAA2E8}" srcId="{F6A43D52-8408-4E55-8AA1-C965AFDEEE0A}" destId="{6754668B-9EC3-4922-A4E4-6B21F8E96370}" srcOrd="2" destOrd="0" parTransId="{19D93F94-CD88-416F-A6FF-BFB1A0AE4EA5}" sibTransId="{7F132E8A-1784-4F43-A7EB-471A883541C6}"/>
    <dgm:cxn modelId="{E5967060-3C42-484E-BDFB-056EAD3F85F1}" type="presParOf" srcId="{774C146B-787A-4DE0-BF2D-9E13A1720289}" destId="{A7DFCFF7-2DE8-4118-93DD-2F59FFF5DD87}" srcOrd="0" destOrd="0" presId="urn:microsoft.com/office/officeart/2005/8/layout/hierarchy3"/>
    <dgm:cxn modelId="{2E45D644-46B4-45C3-B91E-5F4EDCB882AB}" type="presParOf" srcId="{A7DFCFF7-2DE8-4118-93DD-2F59FFF5DD87}" destId="{E07B7D89-3CE9-44DB-AA1D-31C82164BDBB}" srcOrd="0" destOrd="0" presId="urn:microsoft.com/office/officeart/2005/8/layout/hierarchy3"/>
    <dgm:cxn modelId="{47A75FEF-6AE3-4B63-8DB5-0D85FE2DA907}" type="presParOf" srcId="{E07B7D89-3CE9-44DB-AA1D-31C82164BDBB}" destId="{EFC1AA2E-0359-4C57-A6EE-A8305FD56A13}" srcOrd="0" destOrd="0" presId="urn:microsoft.com/office/officeart/2005/8/layout/hierarchy3"/>
    <dgm:cxn modelId="{CBD07D63-4604-4C71-8829-2E61013B8978}" type="presParOf" srcId="{E07B7D89-3CE9-44DB-AA1D-31C82164BDBB}" destId="{F46E58A0-2A6B-46C7-BE1F-A2252568F793}" srcOrd="1" destOrd="0" presId="urn:microsoft.com/office/officeart/2005/8/layout/hierarchy3"/>
    <dgm:cxn modelId="{EB4CE9B0-B379-4ADF-8373-F02CFA7CEF83}" type="presParOf" srcId="{A7DFCFF7-2DE8-4118-93DD-2F59FFF5DD87}" destId="{7C51168D-A70F-4073-A5CE-DF44A4DEECB6}" srcOrd="1" destOrd="0" presId="urn:microsoft.com/office/officeart/2005/8/layout/hierarchy3"/>
    <dgm:cxn modelId="{3AE2BA50-A246-443A-ACFA-2F9609942D38}" type="presParOf" srcId="{774C146B-787A-4DE0-BF2D-9E13A1720289}" destId="{E098EF1A-1BD1-4FAE-8E60-38A89BC89900}" srcOrd="1" destOrd="0" presId="urn:microsoft.com/office/officeart/2005/8/layout/hierarchy3"/>
    <dgm:cxn modelId="{F39D9210-634C-4663-B5FE-F89BB4A39DD0}" type="presParOf" srcId="{E098EF1A-1BD1-4FAE-8E60-38A89BC89900}" destId="{751DE8BF-F84F-40F5-BD2C-0DDA1AA0D278}" srcOrd="0" destOrd="0" presId="urn:microsoft.com/office/officeart/2005/8/layout/hierarchy3"/>
    <dgm:cxn modelId="{27185979-5B16-490D-B027-D5EB02CCD8BE}" type="presParOf" srcId="{751DE8BF-F84F-40F5-BD2C-0DDA1AA0D278}" destId="{A909C0D1-4FEF-41CF-98F1-6059480234B7}" srcOrd="0" destOrd="0" presId="urn:microsoft.com/office/officeart/2005/8/layout/hierarchy3"/>
    <dgm:cxn modelId="{9CC3921C-1CBA-4EF4-BC11-D9E2CAFB21A6}" type="presParOf" srcId="{751DE8BF-F84F-40F5-BD2C-0DDA1AA0D278}" destId="{03B5C53E-FBBB-4754-AA59-7407A2EDBE53}" srcOrd="1" destOrd="0" presId="urn:microsoft.com/office/officeart/2005/8/layout/hierarchy3"/>
    <dgm:cxn modelId="{BE6F0102-1229-4A3A-98DB-C1411CBDEC1E}" type="presParOf" srcId="{E098EF1A-1BD1-4FAE-8E60-38A89BC89900}" destId="{3A49DA27-AAE9-4526-8942-CBCEB225BDC1}" srcOrd="1" destOrd="0" presId="urn:microsoft.com/office/officeart/2005/8/layout/hierarchy3"/>
    <dgm:cxn modelId="{2B8EADD9-6646-4996-B92A-FC585E175552}" type="presParOf" srcId="{774C146B-787A-4DE0-BF2D-9E13A1720289}" destId="{4BB8F70D-C6A1-4CAB-848B-F1B10A061794}" srcOrd="2" destOrd="0" presId="urn:microsoft.com/office/officeart/2005/8/layout/hierarchy3"/>
    <dgm:cxn modelId="{FECCE124-342C-4C58-A9EE-C266EECF1CD0}" type="presParOf" srcId="{4BB8F70D-C6A1-4CAB-848B-F1B10A061794}" destId="{1455B59E-9D50-45B7-B1F3-02EF8BF70066}" srcOrd="0" destOrd="0" presId="urn:microsoft.com/office/officeart/2005/8/layout/hierarchy3"/>
    <dgm:cxn modelId="{B305F6BD-27CB-4193-9D30-9DF001FDA74E}" type="presParOf" srcId="{1455B59E-9D50-45B7-B1F3-02EF8BF70066}" destId="{B498EB1F-7499-45AA-8EE8-CA6E9D4620F4}" srcOrd="0" destOrd="0" presId="urn:microsoft.com/office/officeart/2005/8/layout/hierarchy3"/>
    <dgm:cxn modelId="{12F51BA4-4CE5-445B-94B0-7731F26136E5}" type="presParOf" srcId="{1455B59E-9D50-45B7-B1F3-02EF8BF70066}" destId="{CB201A23-ED8F-4996-AEBF-13D75EFD6BDA}" srcOrd="1" destOrd="0" presId="urn:microsoft.com/office/officeart/2005/8/layout/hierarchy3"/>
    <dgm:cxn modelId="{7C7E2F0A-0EB3-4B75-BE06-1FD826B4D285}" type="presParOf" srcId="{4BB8F70D-C6A1-4CAB-848B-F1B10A061794}" destId="{B822EDAE-12E6-4A0A-8C4E-ABE6FE88CB0F}" srcOrd="1" destOrd="0" presId="urn:microsoft.com/office/officeart/2005/8/layout/hierarchy3"/>
  </dgm:cxnLst>
  <dgm:bg>
    <a:solidFill>
      <a:schemeClr val="tx1">
        <a:alpha val="50000"/>
      </a:schemeClr>
    </a:solid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1AA2E-0359-4C57-A6EE-A8305FD56A13}">
      <dsp:nvSpPr>
        <dsp:cNvPr id="0" name=""/>
        <dsp:cNvSpPr/>
      </dsp:nvSpPr>
      <dsp:spPr>
        <a:xfrm>
          <a:off x="2080" y="1421569"/>
          <a:ext cx="2390925" cy="119546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Loan Approval</a:t>
          </a:r>
          <a:r>
            <a:rPr lang="en-US" sz="1200" b="0" i="0" kern="1200" dirty="0"/>
            <a:t>: </a:t>
          </a:r>
        </a:p>
        <a:p>
          <a:pPr marL="0" lvl="0" indent="0" algn="ctr" defTabSz="533400">
            <a:lnSpc>
              <a:spcPct val="90000"/>
            </a:lnSpc>
            <a:spcBef>
              <a:spcPct val="0"/>
            </a:spcBef>
            <a:spcAft>
              <a:spcPct val="35000"/>
            </a:spcAft>
            <a:buNone/>
          </a:pPr>
          <a:r>
            <a:rPr lang="en-US" sz="1200" b="0" i="0" kern="1200" dirty="0"/>
            <a:t>When an individual applies </a:t>
          </a:r>
          <a:r>
            <a:rPr lang="en-US" sz="1400" b="0" i="0" kern="1200" dirty="0"/>
            <a:t>for</a:t>
          </a:r>
          <a:r>
            <a:rPr lang="en-US" sz="1200" b="0" i="0" kern="1200" dirty="0"/>
            <a:t> any type of loan—be it a mortgage, personal loan, auto loan, or business loan—lenders check the applicant's credit history to assess their creditworthiness. </a:t>
          </a:r>
          <a:endParaRPr lang="en-CA" sz="1200" kern="1200" dirty="0"/>
        </a:p>
      </dsp:txBody>
      <dsp:txXfrm>
        <a:off x="37094" y="1456583"/>
        <a:ext cx="2320897" cy="1125434"/>
      </dsp:txXfrm>
    </dsp:sp>
    <dsp:sp modelId="{A909C0D1-4FEF-41CF-98F1-6059480234B7}">
      <dsp:nvSpPr>
        <dsp:cNvPr id="0" name=""/>
        <dsp:cNvSpPr/>
      </dsp:nvSpPr>
      <dsp:spPr>
        <a:xfrm>
          <a:off x="2990737" y="1421569"/>
          <a:ext cx="2390925" cy="119546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Apartment Rental</a:t>
          </a:r>
          <a:r>
            <a:rPr lang="en-US" sz="1200" b="0" i="0" kern="1200" dirty="0"/>
            <a:t>: </a:t>
          </a:r>
        </a:p>
        <a:p>
          <a:pPr marL="0" lvl="0" indent="0" algn="ctr" defTabSz="533400">
            <a:lnSpc>
              <a:spcPct val="90000"/>
            </a:lnSpc>
            <a:spcBef>
              <a:spcPct val="0"/>
            </a:spcBef>
            <a:spcAft>
              <a:spcPct val="35000"/>
            </a:spcAft>
            <a:buNone/>
          </a:pPr>
          <a:r>
            <a:rPr lang="en-US" sz="1200" b="0" i="0" kern="1200" dirty="0"/>
            <a:t>Many landlords and property management companies check potential tenants' credit histories as part of the rental application process. They use this information to evaluate the risk of the tenant defaulting on rent payments. </a:t>
          </a:r>
          <a:endParaRPr lang="en-CA" sz="1200" kern="1200" dirty="0"/>
        </a:p>
      </dsp:txBody>
      <dsp:txXfrm>
        <a:off x="3025751" y="1456583"/>
        <a:ext cx="2320897" cy="1125434"/>
      </dsp:txXfrm>
    </dsp:sp>
    <dsp:sp modelId="{B498EB1F-7499-45AA-8EE8-CA6E9D4620F4}">
      <dsp:nvSpPr>
        <dsp:cNvPr id="0" name=""/>
        <dsp:cNvSpPr/>
      </dsp:nvSpPr>
      <dsp:spPr>
        <a:xfrm>
          <a:off x="6022048" y="1168645"/>
          <a:ext cx="2390925" cy="119546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Insurance Premiums</a:t>
          </a:r>
          <a:r>
            <a:rPr lang="en-US" sz="1200" b="0" i="0" kern="1200" dirty="0"/>
            <a:t>: </a:t>
          </a:r>
        </a:p>
        <a:p>
          <a:pPr marL="0" lvl="0" indent="0" algn="ctr" defTabSz="533400">
            <a:lnSpc>
              <a:spcPct val="90000"/>
            </a:lnSpc>
            <a:spcBef>
              <a:spcPct val="0"/>
            </a:spcBef>
            <a:spcAft>
              <a:spcPct val="35000"/>
            </a:spcAft>
            <a:buNone/>
          </a:pPr>
          <a:r>
            <a:rPr lang="en-US" sz="1200" b="0" i="0" kern="1200" dirty="0"/>
            <a:t>Insurance companies may use credit history to determine insurance premiums for products such as auto or homeowners insurance. </a:t>
          </a:r>
          <a:endParaRPr lang="en-CA" sz="1200" kern="1200" dirty="0"/>
        </a:p>
      </dsp:txBody>
      <dsp:txXfrm>
        <a:off x="6057062" y="1203659"/>
        <a:ext cx="2320897" cy="1125434"/>
      </dsp:txXfrm>
    </dsp:sp>
    <dsp:sp modelId="{E8EA3D38-F23A-4FED-B996-A581276A3FC8}">
      <dsp:nvSpPr>
        <dsp:cNvPr id="0" name=""/>
        <dsp:cNvSpPr/>
      </dsp:nvSpPr>
      <dsp:spPr>
        <a:xfrm>
          <a:off x="8968051" y="1304796"/>
          <a:ext cx="2390925" cy="119546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Credit Card Application</a:t>
          </a:r>
          <a:r>
            <a:rPr lang="en-US" sz="1200" b="0" i="0" kern="1200" dirty="0"/>
            <a:t>: </a:t>
          </a:r>
        </a:p>
        <a:p>
          <a:pPr marL="0" lvl="0" indent="0" algn="ctr" defTabSz="533400">
            <a:lnSpc>
              <a:spcPct val="90000"/>
            </a:lnSpc>
            <a:spcBef>
              <a:spcPct val="0"/>
            </a:spcBef>
            <a:spcAft>
              <a:spcPct val="35000"/>
            </a:spcAft>
            <a:buNone/>
          </a:pPr>
          <a:r>
            <a:rPr lang="en-US" sz="1200" b="0" i="0" kern="1200" dirty="0"/>
            <a:t>Credit card issuers review an applicant's credit history to decide whether to approve their application and to determine the terms of the credit offer, such as the credit limit and interest rate. </a:t>
          </a:r>
          <a:endParaRPr lang="en-CA" sz="1200" kern="1200" dirty="0"/>
        </a:p>
      </dsp:txBody>
      <dsp:txXfrm>
        <a:off x="9003065" y="1339810"/>
        <a:ext cx="2320897" cy="11254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A3C73-41E4-410B-9584-DF53647DF235}">
      <dsp:nvSpPr>
        <dsp:cNvPr id="0" name=""/>
        <dsp:cNvSpPr/>
      </dsp:nvSpPr>
      <dsp:spPr>
        <a:xfrm>
          <a:off x="0" y="0"/>
          <a:ext cx="4857750" cy="78231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i="0" kern="1200" dirty="0"/>
            <a:t>Young Age or New to Credit</a:t>
          </a:r>
          <a:r>
            <a:rPr lang="en-US" sz="1050" b="0" i="0" kern="1200" dirty="0"/>
            <a:t>: </a:t>
          </a:r>
        </a:p>
        <a:p>
          <a:pPr marL="0" lvl="0" indent="0" algn="l" defTabSz="466725">
            <a:lnSpc>
              <a:spcPct val="90000"/>
            </a:lnSpc>
            <a:spcBef>
              <a:spcPct val="0"/>
            </a:spcBef>
            <a:spcAft>
              <a:spcPct val="35000"/>
            </a:spcAft>
            <a:buNone/>
          </a:pPr>
          <a:r>
            <a:rPr lang="en-US" sz="1050" b="0" i="0" kern="1200" dirty="0"/>
            <a:t>Individuals who are young or have recently become eligible to apply for credit may not have had the opportunity to build a credit history. This includes young adults, students, or recent immigrants who haven't used any credit products in their name.</a:t>
          </a:r>
          <a:endParaRPr lang="en-CA" sz="1050" kern="1200" dirty="0"/>
        </a:p>
      </dsp:txBody>
      <dsp:txXfrm>
        <a:off x="38189" y="38189"/>
        <a:ext cx="4781372" cy="705932"/>
      </dsp:txXfrm>
    </dsp:sp>
    <dsp:sp modelId="{EFE95002-89AD-426E-920C-5EECC1D18708}">
      <dsp:nvSpPr>
        <dsp:cNvPr id="0" name=""/>
        <dsp:cNvSpPr/>
      </dsp:nvSpPr>
      <dsp:spPr>
        <a:xfrm>
          <a:off x="0" y="1097118"/>
          <a:ext cx="4857750" cy="78231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i="0" kern="1200" dirty="0"/>
            <a:t>Cash-based Lifestyle</a:t>
          </a:r>
          <a:r>
            <a:rPr lang="en-US" sz="1050" b="0" i="0" kern="1200" dirty="0"/>
            <a:t>: </a:t>
          </a:r>
        </a:p>
        <a:p>
          <a:pPr marL="0" lvl="0" indent="0" algn="l" defTabSz="466725">
            <a:lnSpc>
              <a:spcPct val="90000"/>
            </a:lnSpc>
            <a:spcBef>
              <a:spcPct val="0"/>
            </a:spcBef>
            <a:spcAft>
              <a:spcPct val="35000"/>
            </a:spcAft>
            <a:buNone/>
          </a:pPr>
          <a:r>
            <a:rPr lang="en-US" sz="1050" b="0" i="0" kern="1200" dirty="0"/>
            <a:t>Some people prefer to live a cash-based lifestyle, paying for everything with cash or debit cards and avoiding borrowing or credit products altogether. While this can be a financially sound way to live, it does not contribute to building a credit history.</a:t>
          </a:r>
          <a:endParaRPr lang="en-CA" sz="1050" kern="1200" dirty="0"/>
        </a:p>
      </dsp:txBody>
      <dsp:txXfrm>
        <a:off x="38189" y="1135307"/>
        <a:ext cx="4781372" cy="705932"/>
      </dsp:txXfrm>
    </dsp:sp>
    <dsp:sp modelId="{2533576F-2B5F-4E52-8849-33AD282E63D7}">
      <dsp:nvSpPr>
        <dsp:cNvPr id="0" name=""/>
        <dsp:cNvSpPr/>
      </dsp:nvSpPr>
      <dsp:spPr>
        <a:xfrm>
          <a:off x="0" y="2118865"/>
          <a:ext cx="4857750" cy="78231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i="0" kern="1200" dirty="0"/>
            <a:t>Lack of Borrowing History</a:t>
          </a:r>
          <a:r>
            <a:rPr lang="en-US" sz="1050" b="0" i="0" kern="1200" dirty="0"/>
            <a:t>: </a:t>
          </a:r>
        </a:p>
        <a:p>
          <a:pPr marL="0" lvl="0" indent="0" algn="l" defTabSz="466725">
            <a:lnSpc>
              <a:spcPct val="90000"/>
            </a:lnSpc>
            <a:spcBef>
              <a:spcPct val="0"/>
            </a:spcBef>
            <a:spcAft>
              <a:spcPct val="35000"/>
            </a:spcAft>
            <a:buNone/>
          </a:pPr>
          <a:r>
            <a:rPr lang="en-US" sz="1050" b="0" i="0" kern="1200" dirty="0"/>
            <a:t>To have a credit history, an individual must have had some form of credit, such as a loan or credit card, reported to the credit bureaus. If someone has never borrowed money or had a credit account, they won't have a credit history</a:t>
          </a:r>
          <a:endParaRPr lang="en-CA" sz="1050" kern="1200" dirty="0"/>
        </a:p>
      </dsp:txBody>
      <dsp:txXfrm>
        <a:off x="38189" y="2157054"/>
        <a:ext cx="4781372" cy="705932"/>
      </dsp:txXfrm>
    </dsp:sp>
    <dsp:sp modelId="{75C91AB4-4CB7-420B-8D6E-4B4A77C8FBB3}">
      <dsp:nvSpPr>
        <dsp:cNvPr id="0" name=""/>
        <dsp:cNvSpPr/>
      </dsp:nvSpPr>
      <dsp:spPr>
        <a:xfrm>
          <a:off x="0" y="3162773"/>
          <a:ext cx="4857750" cy="78231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i="0" kern="1200" dirty="0"/>
            <a:t>Recent Immigration</a:t>
          </a:r>
          <a:r>
            <a:rPr lang="en-US" sz="1050" b="0" i="0" kern="1200" dirty="0"/>
            <a:t>: </a:t>
          </a:r>
        </a:p>
        <a:p>
          <a:pPr marL="0" lvl="0" indent="0" algn="l" defTabSz="466725">
            <a:lnSpc>
              <a:spcPct val="90000"/>
            </a:lnSpc>
            <a:spcBef>
              <a:spcPct val="0"/>
            </a:spcBef>
            <a:spcAft>
              <a:spcPct val="35000"/>
            </a:spcAft>
            <a:buNone/>
          </a:pPr>
          <a:r>
            <a:rPr lang="en-US" sz="1050" b="0" i="0" kern="1200" dirty="0"/>
            <a:t>Immigrants may have had a substantial credit history in their home country, but when they move to a new country, they often have to start from scratch. Credit histories do not transfer across borders</a:t>
          </a:r>
          <a:endParaRPr lang="en-CA" sz="1050" kern="1200" dirty="0"/>
        </a:p>
      </dsp:txBody>
      <dsp:txXfrm>
        <a:off x="38189" y="3200962"/>
        <a:ext cx="4781372" cy="705932"/>
      </dsp:txXfrm>
    </dsp:sp>
    <dsp:sp modelId="{65A6E7B7-B855-43C1-93BA-23EB13BA536B}">
      <dsp:nvSpPr>
        <dsp:cNvPr id="0" name=""/>
        <dsp:cNvSpPr/>
      </dsp:nvSpPr>
      <dsp:spPr>
        <a:xfrm>
          <a:off x="0" y="4121169"/>
          <a:ext cx="4857750" cy="78231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i="0" kern="1200" dirty="0"/>
            <a:t>Inactive Accounts</a:t>
          </a:r>
          <a:r>
            <a:rPr lang="en-US" sz="1050" b="0" i="0" kern="1200" dirty="0"/>
            <a:t>: </a:t>
          </a:r>
        </a:p>
        <a:p>
          <a:pPr marL="0" lvl="0" indent="0" algn="l" defTabSz="466725">
            <a:lnSpc>
              <a:spcPct val="90000"/>
            </a:lnSpc>
            <a:spcBef>
              <a:spcPct val="0"/>
            </a:spcBef>
            <a:spcAft>
              <a:spcPct val="35000"/>
            </a:spcAft>
            <a:buNone/>
          </a:pPr>
          <a:r>
            <a:rPr lang="en-US" sz="1050" b="0" i="0" kern="1200" dirty="0"/>
            <a:t>If an individual has not used credit in a long time, their accounts may become "inactive" from the perspective of the credit bureaus. They need to be active, with regular transactions reported to the credit bureaus, to contribute to a credit history.</a:t>
          </a:r>
          <a:endParaRPr lang="en-CA" sz="1050" kern="1200" dirty="0"/>
        </a:p>
      </dsp:txBody>
      <dsp:txXfrm>
        <a:off x="38189" y="4159358"/>
        <a:ext cx="4781372" cy="705932"/>
      </dsp:txXfrm>
    </dsp:sp>
    <dsp:sp modelId="{FEA988D8-ADC7-4043-8A11-FD703252AF05}">
      <dsp:nvSpPr>
        <dsp:cNvPr id="0" name=""/>
        <dsp:cNvSpPr/>
      </dsp:nvSpPr>
      <dsp:spPr>
        <a:xfrm>
          <a:off x="0" y="5072152"/>
          <a:ext cx="4857750" cy="957172"/>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i="0" kern="1200" dirty="0"/>
            <a:t>Accounts Not Reported</a:t>
          </a:r>
          <a:r>
            <a:rPr lang="en-US" sz="1050" b="0" i="0" kern="1200" dirty="0"/>
            <a:t>: </a:t>
          </a:r>
        </a:p>
        <a:p>
          <a:pPr marL="0" lvl="0" indent="0" algn="l" defTabSz="466725">
            <a:lnSpc>
              <a:spcPct val="90000"/>
            </a:lnSpc>
            <a:spcBef>
              <a:spcPct val="0"/>
            </a:spcBef>
            <a:spcAft>
              <a:spcPct val="35000"/>
            </a:spcAft>
            <a:buNone/>
          </a:pPr>
          <a:r>
            <a:rPr lang="en-US" sz="1050" b="0" i="0" kern="1200" dirty="0"/>
            <a:t>Some lenders or account types might not report activity to all, or any, of the major credit bureaus. For example, smaller banks, credit unions, or alternative lending services may not always report payments. Additionally, regular payments like rent and utilities are not automatically reported to credit bureaus (though there are services that can help get these payments included in credit reports).</a:t>
          </a:r>
          <a:endParaRPr lang="en-CA" sz="1050" kern="1200" dirty="0"/>
        </a:p>
      </dsp:txBody>
      <dsp:txXfrm>
        <a:off x="46725" y="5118877"/>
        <a:ext cx="4764300" cy="863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1AA2E-0359-4C57-A6EE-A8305FD56A13}">
      <dsp:nvSpPr>
        <dsp:cNvPr id="0" name=""/>
        <dsp:cNvSpPr/>
      </dsp:nvSpPr>
      <dsp:spPr>
        <a:xfrm>
          <a:off x="8301" y="462871"/>
          <a:ext cx="2995591" cy="149779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t>Incorporate Methodologies from Recommendation Systems: </a:t>
          </a:r>
        </a:p>
        <a:p>
          <a:pPr marL="0" lvl="0" indent="0" algn="ctr" defTabSz="533400">
            <a:lnSpc>
              <a:spcPct val="90000"/>
            </a:lnSpc>
            <a:spcBef>
              <a:spcPct val="0"/>
            </a:spcBef>
            <a:spcAft>
              <a:spcPct val="35000"/>
            </a:spcAft>
            <a:buNone/>
          </a:pPr>
          <a:r>
            <a:rPr lang="en-US" sz="1200" b="0" i="0" kern="1200" dirty="0"/>
            <a:t>To enrich the semantic representation of our dataset, we will adopt strategies inspired by advanced recommendation systems. Specifically, we propose to tokenize each row of our tabular data, thereby encoding richer semantic information within our model’s input data.</a:t>
          </a:r>
          <a:endParaRPr lang="en-CA" sz="1200" kern="1200" dirty="0"/>
        </a:p>
      </dsp:txBody>
      <dsp:txXfrm>
        <a:off x="52170" y="506740"/>
        <a:ext cx="2907853" cy="1410057"/>
      </dsp:txXfrm>
    </dsp:sp>
    <dsp:sp modelId="{A909C0D1-4FEF-41CF-98F1-6059480234B7}">
      <dsp:nvSpPr>
        <dsp:cNvPr id="0" name=""/>
        <dsp:cNvSpPr/>
      </dsp:nvSpPr>
      <dsp:spPr>
        <a:xfrm>
          <a:off x="3752790" y="462871"/>
          <a:ext cx="3516913" cy="149779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t>Progressive Introduction of Enhanced Data Stages: </a:t>
          </a:r>
        </a:p>
        <a:p>
          <a:pPr marL="0" lvl="0" indent="0" algn="ctr" defTabSz="533400">
            <a:lnSpc>
              <a:spcPct val="90000"/>
            </a:lnSpc>
            <a:spcBef>
              <a:spcPct val="0"/>
            </a:spcBef>
            <a:spcAft>
              <a:spcPct val="35000"/>
            </a:spcAft>
            <a:buNone/>
          </a:pPr>
          <a:r>
            <a:rPr lang="en-US" sz="1200" b="0" i="0" kern="1200" dirty="0"/>
            <a:t>The dataset previously outlined represents only the initial phase (Stage 0) of our data preparation process. As part of our model development strategy, we plan to methodically introduce subsequent stages—namely, Stages 1 and 2. These advanced stages will be integrated incrementally during the model training phase, following the establishment of a baseline performance using Stage 0 data alone.</a:t>
          </a:r>
          <a:endParaRPr lang="en-CA" sz="1200" kern="1200" dirty="0"/>
        </a:p>
      </dsp:txBody>
      <dsp:txXfrm>
        <a:off x="3796659" y="506740"/>
        <a:ext cx="3429175" cy="1410057"/>
      </dsp:txXfrm>
    </dsp:sp>
    <dsp:sp modelId="{B498EB1F-7499-45AA-8EE8-CA6E9D4620F4}">
      <dsp:nvSpPr>
        <dsp:cNvPr id="0" name=""/>
        <dsp:cNvSpPr/>
      </dsp:nvSpPr>
      <dsp:spPr>
        <a:xfrm>
          <a:off x="8019890" y="330615"/>
          <a:ext cx="3334152" cy="149779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t>Weight Adapted Loss Function: </a:t>
          </a:r>
        </a:p>
        <a:p>
          <a:pPr marL="0" lvl="0" indent="0" algn="ctr" defTabSz="533400">
            <a:lnSpc>
              <a:spcPct val="90000"/>
            </a:lnSpc>
            <a:spcBef>
              <a:spcPct val="0"/>
            </a:spcBef>
            <a:spcAft>
              <a:spcPct val="35000"/>
            </a:spcAft>
            <a:buNone/>
          </a:pPr>
          <a:r>
            <a:rPr lang="en-US" sz="1200" b="0" i="0" kern="1200" dirty="0"/>
            <a:t>This approach will modify the evaluation metric to become a dynamic weighted score, enabling it to adjust responsively to specific periods that present higher error rates. Consequently, this adaptive scoring will inform the optimization of training weights in real-time during the backpropagation process, facilitating improved model robustness and predictive performance.</a:t>
          </a:r>
          <a:endParaRPr lang="en-CA" sz="1200" kern="1200" dirty="0"/>
        </a:p>
      </dsp:txBody>
      <dsp:txXfrm>
        <a:off x="8063759" y="374484"/>
        <a:ext cx="3246414" cy="14100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65503-7A86-479B-ACDB-A7FDE6B35A49}" type="datetimeFigureOut">
              <a:rPr lang="en-CA" smtClean="0"/>
              <a:t>2024-03-08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22DA0-5763-4D3C-A7E5-3D9A759FCB94}" type="slidenum">
              <a:rPr lang="en-CA" smtClean="0"/>
              <a:t>‹#›</a:t>
            </a:fld>
            <a:endParaRPr lang="en-CA"/>
          </a:p>
        </p:txBody>
      </p:sp>
    </p:spTree>
    <p:extLst>
      <p:ext uri="{BB962C8B-B14F-4D97-AF65-F5344CB8AC3E}">
        <p14:creationId xmlns:p14="http://schemas.microsoft.com/office/powerpoint/2010/main" val="52639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A8AD-7D0C-59BD-AE56-601BC9CBE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0F7F6-7E07-1EB4-3E24-3C90B1CAFB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B0DCE-C89C-2EBC-BE03-C8B2F56DDD55}"/>
              </a:ext>
            </a:extLst>
          </p:cNvPr>
          <p:cNvSpPr>
            <a:spLocks noGrp="1"/>
          </p:cNvSpPr>
          <p:nvPr>
            <p:ph type="body" idx="1"/>
          </p:nvPr>
        </p:nvSpPr>
        <p:spPr/>
        <p:txBody>
          <a:bodyPr/>
          <a:lstStyle/>
          <a:p>
            <a:r>
              <a:rPr lang="en-CA" dirty="0"/>
              <a:t>Introduce yourself, and what you’re looking to present. Mention that there is a mini-game if anyone is interested. Some images have easter eggs for a movie. If the numbers get boring try to guess the movie before the end of the presentation. For my first and only trick I’ll try to guess where your mind went</a:t>
            </a:r>
          </a:p>
        </p:txBody>
      </p:sp>
      <p:sp>
        <p:nvSpPr>
          <p:cNvPr id="4" name="Slide Number Placeholder 3">
            <a:extLst>
              <a:ext uri="{FF2B5EF4-FFF2-40B4-BE49-F238E27FC236}">
                <a16:creationId xmlns:a16="http://schemas.microsoft.com/office/drawing/2014/main" id="{D00BDA38-3243-62F3-1CC2-C507F0E418A2}"/>
              </a:ext>
            </a:extLst>
          </p:cNvPr>
          <p:cNvSpPr>
            <a:spLocks noGrp="1"/>
          </p:cNvSpPr>
          <p:nvPr>
            <p:ph type="sldNum" sz="quarter" idx="5"/>
          </p:nvPr>
        </p:nvSpPr>
        <p:spPr/>
        <p:txBody>
          <a:bodyPr/>
          <a:lstStyle/>
          <a:p>
            <a:fld id="{B0922DA0-5763-4D3C-A7E5-3D9A759FCB94}" type="slidenum">
              <a:rPr lang="en-CA" smtClean="0"/>
              <a:t>1</a:t>
            </a:fld>
            <a:endParaRPr lang="en-CA"/>
          </a:p>
        </p:txBody>
      </p:sp>
    </p:spTree>
    <p:extLst>
      <p:ext uri="{BB962C8B-B14F-4D97-AF65-F5344CB8AC3E}">
        <p14:creationId xmlns:p14="http://schemas.microsoft.com/office/powerpoint/2010/main" val="1611515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5E19E-E31D-51C7-A453-37D7B437C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5EC95-6F7D-0576-898E-E7883FC460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4DCFDB-0479-1CF7-E92C-62D1510F29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are examples of other cases where credit reports are necessary. Mention back home.. Credit report for apartment rentals are not a thing. Usually have to pay the entire lease upfront or first six months. But what happens when one does not have a credit history? Typically you would need to </a:t>
            </a:r>
            <a:r>
              <a:rPr lang="en-US" b="0" i="0" dirty="0">
                <a:solidFill>
                  <a:srgbClr val="0D0D0D"/>
                </a:solidFill>
                <a:effectLst/>
                <a:latin typeface="Söhne"/>
              </a:rPr>
              <a:t>intentionally engage in financial activities that are reported to credit bureaus, such as opening a secured credit card, becoming an authorized user on someone else's credit card, or using a credit-builder loan.</a:t>
            </a:r>
            <a:endParaRPr lang="en-CA" dirty="0"/>
          </a:p>
          <a:p>
            <a:endParaRPr lang="en-CA" dirty="0"/>
          </a:p>
        </p:txBody>
      </p:sp>
      <p:sp>
        <p:nvSpPr>
          <p:cNvPr id="4" name="Slide Number Placeholder 3">
            <a:extLst>
              <a:ext uri="{FF2B5EF4-FFF2-40B4-BE49-F238E27FC236}">
                <a16:creationId xmlns:a16="http://schemas.microsoft.com/office/drawing/2014/main" id="{76169415-AEBA-52E9-6101-DA63B4B8C3C1}"/>
              </a:ext>
            </a:extLst>
          </p:cNvPr>
          <p:cNvSpPr>
            <a:spLocks noGrp="1"/>
          </p:cNvSpPr>
          <p:nvPr>
            <p:ph type="sldNum" sz="quarter" idx="5"/>
          </p:nvPr>
        </p:nvSpPr>
        <p:spPr/>
        <p:txBody>
          <a:bodyPr/>
          <a:lstStyle/>
          <a:p>
            <a:fld id="{B0922DA0-5763-4D3C-A7E5-3D9A759FCB94}" type="slidenum">
              <a:rPr lang="en-CA" smtClean="0"/>
              <a:t>12</a:t>
            </a:fld>
            <a:endParaRPr lang="en-CA"/>
          </a:p>
        </p:txBody>
      </p:sp>
    </p:spTree>
    <p:extLst>
      <p:ext uri="{BB962C8B-B14F-4D97-AF65-F5344CB8AC3E}">
        <p14:creationId xmlns:p14="http://schemas.microsoft.com/office/powerpoint/2010/main" val="336068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Pretty sure from the first image here is where your minds went. From the first image. Yes credit reports are usually required when trying to get a loan from a bank or from third-party lenders but [move to the next slide]</a:t>
            </a:r>
          </a:p>
        </p:txBody>
      </p:sp>
      <p:sp>
        <p:nvSpPr>
          <p:cNvPr id="4" name="Slide Number Placeholder 3"/>
          <p:cNvSpPr>
            <a:spLocks noGrp="1"/>
          </p:cNvSpPr>
          <p:nvPr>
            <p:ph type="sldNum" sz="quarter" idx="5"/>
          </p:nvPr>
        </p:nvSpPr>
        <p:spPr/>
        <p:txBody>
          <a:bodyPr/>
          <a:lstStyle/>
          <a:p>
            <a:fld id="{B0922DA0-5763-4D3C-A7E5-3D9A759FCB94}" type="slidenum">
              <a:rPr lang="en-CA" smtClean="0"/>
              <a:t>2</a:t>
            </a:fld>
            <a:endParaRPr lang="en-CA"/>
          </a:p>
        </p:txBody>
      </p:sp>
    </p:spTree>
    <p:extLst>
      <p:ext uri="{BB962C8B-B14F-4D97-AF65-F5344CB8AC3E}">
        <p14:creationId xmlns:p14="http://schemas.microsoft.com/office/powerpoint/2010/main" val="2094723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Here are examples of other cases where credit reports are necessary. Mention back home.. Credit report for apartment rentals are not a thing. Usually have to pay the entire lease upfront or first six months. But what happens when one does not have a credit history? Typically you would need to </a:t>
            </a:r>
            <a:r>
              <a:rPr lang="en-US" b="0" i="0" dirty="0">
                <a:solidFill>
                  <a:srgbClr val="0D0D0D"/>
                </a:solidFill>
                <a:effectLst/>
                <a:latin typeface="Söhne"/>
              </a:rPr>
              <a:t>intentionally engage in financial activities that are reported to credit bureaus, such as opening a secured credit card, becoming an authorized user on someone else's credit card, or using a credit-builder loan.</a:t>
            </a:r>
            <a:endParaRPr lang="en-CA" dirty="0"/>
          </a:p>
          <a:p>
            <a:endParaRPr lang="en-CA" dirty="0"/>
          </a:p>
        </p:txBody>
      </p:sp>
      <p:sp>
        <p:nvSpPr>
          <p:cNvPr id="4" name="Slide Number Placeholder 3"/>
          <p:cNvSpPr>
            <a:spLocks noGrp="1"/>
          </p:cNvSpPr>
          <p:nvPr>
            <p:ph type="sldNum" sz="quarter" idx="5"/>
          </p:nvPr>
        </p:nvSpPr>
        <p:spPr/>
        <p:txBody>
          <a:bodyPr/>
          <a:lstStyle/>
          <a:p>
            <a:fld id="{B0922DA0-5763-4D3C-A7E5-3D9A759FCB94}" type="slidenum">
              <a:rPr lang="en-CA" smtClean="0"/>
              <a:t>3</a:t>
            </a:fld>
            <a:endParaRPr lang="en-CA"/>
          </a:p>
        </p:txBody>
      </p:sp>
    </p:spTree>
    <p:extLst>
      <p:ext uri="{BB962C8B-B14F-4D97-AF65-F5344CB8AC3E}">
        <p14:creationId xmlns:p14="http://schemas.microsoft.com/office/powerpoint/2010/main" val="4204242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are reasons not to have a credit history. Focus more on immigration and cash-based lifestyle</a:t>
            </a:r>
          </a:p>
        </p:txBody>
      </p:sp>
      <p:sp>
        <p:nvSpPr>
          <p:cNvPr id="4" name="Slide Number Placeholder 3"/>
          <p:cNvSpPr>
            <a:spLocks noGrp="1"/>
          </p:cNvSpPr>
          <p:nvPr>
            <p:ph type="sldNum" sz="quarter" idx="5"/>
          </p:nvPr>
        </p:nvSpPr>
        <p:spPr/>
        <p:txBody>
          <a:bodyPr/>
          <a:lstStyle/>
          <a:p>
            <a:fld id="{B0922DA0-5763-4D3C-A7E5-3D9A759FCB94}" type="slidenum">
              <a:rPr lang="en-CA" smtClean="0"/>
              <a:t>4</a:t>
            </a:fld>
            <a:endParaRPr lang="en-CA"/>
          </a:p>
        </p:txBody>
      </p:sp>
    </p:spTree>
    <p:extLst>
      <p:ext uri="{BB962C8B-B14F-4D97-AF65-F5344CB8AC3E}">
        <p14:creationId xmlns:p14="http://schemas.microsoft.com/office/powerpoint/2010/main" val="2774052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Hence the problem. We need either loan approval, make a credit card application or try to get a rental property… That is not the time to start </a:t>
            </a:r>
            <a:r>
              <a:rPr lang="en-US" b="0" i="0" dirty="0">
                <a:solidFill>
                  <a:srgbClr val="0D0D0D"/>
                </a:solidFill>
                <a:effectLst/>
                <a:latin typeface="Söhne"/>
              </a:rPr>
              <a:t>engaging in credit-friendly financial activities. We need an alternative. Following the trend we are going to throw a machine learning model at the problem.</a:t>
            </a:r>
            <a:endParaRPr lang="en-CA" dirty="0"/>
          </a:p>
        </p:txBody>
      </p:sp>
      <p:sp>
        <p:nvSpPr>
          <p:cNvPr id="4" name="Slide Number Placeholder 3"/>
          <p:cNvSpPr>
            <a:spLocks noGrp="1"/>
          </p:cNvSpPr>
          <p:nvPr>
            <p:ph type="sldNum" sz="quarter" idx="5"/>
          </p:nvPr>
        </p:nvSpPr>
        <p:spPr/>
        <p:txBody>
          <a:bodyPr/>
          <a:lstStyle/>
          <a:p>
            <a:fld id="{B0922DA0-5763-4D3C-A7E5-3D9A759FCB94}" type="slidenum">
              <a:rPr lang="en-CA" smtClean="0"/>
              <a:t>5</a:t>
            </a:fld>
            <a:endParaRPr lang="en-CA"/>
          </a:p>
        </p:txBody>
      </p:sp>
    </p:spTree>
    <p:extLst>
      <p:ext uri="{BB962C8B-B14F-4D97-AF65-F5344CB8AC3E}">
        <p14:creationId xmlns:p14="http://schemas.microsoft.com/office/powerpoint/2010/main" val="233583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5356E-7FBE-1A2C-203A-DCD40D421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14D9E2-EE66-6472-F53C-A8D32DE7D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B3A4F-7841-A8E1-0901-B7325A2AFCB5}"/>
              </a:ext>
            </a:extLst>
          </p:cNvPr>
          <p:cNvSpPr>
            <a:spLocks noGrp="1"/>
          </p:cNvSpPr>
          <p:nvPr>
            <p:ph type="body" idx="1"/>
          </p:nvPr>
        </p:nvSpPr>
        <p:spPr/>
        <p:txBody>
          <a:bodyPr/>
          <a:lstStyle/>
          <a:p>
            <a:r>
              <a:rPr lang="en-CA" dirty="0"/>
              <a:t>Create a machine-learning model that predicts if a user is likely to default their on their loan request. Some solutions exist currently but they have a stability issue.</a:t>
            </a:r>
          </a:p>
        </p:txBody>
      </p:sp>
      <p:sp>
        <p:nvSpPr>
          <p:cNvPr id="4" name="Slide Number Placeholder 3">
            <a:extLst>
              <a:ext uri="{FF2B5EF4-FFF2-40B4-BE49-F238E27FC236}">
                <a16:creationId xmlns:a16="http://schemas.microsoft.com/office/drawing/2014/main" id="{3162A39F-4600-2B0C-BA60-CE00ED74D6E6}"/>
              </a:ext>
            </a:extLst>
          </p:cNvPr>
          <p:cNvSpPr>
            <a:spLocks noGrp="1"/>
          </p:cNvSpPr>
          <p:nvPr>
            <p:ph type="sldNum" sz="quarter" idx="5"/>
          </p:nvPr>
        </p:nvSpPr>
        <p:spPr/>
        <p:txBody>
          <a:bodyPr/>
          <a:lstStyle/>
          <a:p>
            <a:fld id="{B0922DA0-5763-4D3C-A7E5-3D9A759FCB94}" type="slidenum">
              <a:rPr lang="en-CA" smtClean="0"/>
              <a:t>6</a:t>
            </a:fld>
            <a:endParaRPr lang="en-CA"/>
          </a:p>
        </p:txBody>
      </p:sp>
    </p:spTree>
    <p:extLst>
      <p:ext uri="{BB962C8B-B14F-4D97-AF65-F5344CB8AC3E}">
        <p14:creationId xmlns:p14="http://schemas.microsoft.com/office/powerpoint/2010/main" val="256325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Solutions exist that make predictions but don’t generalize well. Can predict well for 6 months but not 8 months, or 8 months but not a shorter duration. We or I plan to account for that. Clarify not doing a time series model. Doing a prediction but how we handle the features have information about how far we want to predict which is what makes ours adaptable.</a:t>
            </a:r>
          </a:p>
        </p:txBody>
      </p:sp>
      <p:sp>
        <p:nvSpPr>
          <p:cNvPr id="4" name="Slide Number Placeholder 3"/>
          <p:cNvSpPr>
            <a:spLocks noGrp="1"/>
          </p:cNvSpPr>
          <p:nvPr>
            <p:ph type="sldNum" sz="quarter" idx="5"/>
          </p:nvPr>
        </p:nvSpPr>
        <p:spPr/>
        <p:txBody>
          <a:bodyPr/>
          <a:lstStyle/>
          <a:p>
            <a:fld id="{B0922DA0-5763-4D3C-A7E5-3D9A759FCB94}" type="slidenum">
              <a:rPr lang="en-CA" smtClean="0"/>
              <a:t>7</a:t>
            </a:fld>
            <a:endParaRPr lang="en-CA"/>
          </a:p>
        </p:txBody>
      </p:sp>
    </p:spTree>
    <p:extLst>
      <p:ext uri="{BB962C8B-B14F-4D97-AF65-F5344CB8AC3E}">
        <p14:creationId xmlns:p14="http://schemas.microsoft.com/office/powerpoint/2010/main" val="1071186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Talk about the distribution and because of the level of scarcity, we have to take null values as features as opposed to trying to remove them. Also during the modelling we will attempt to account for class imbalance. There are techniques for that</a:t>
            </a:r>
          </a:p>
        </p:txBody>
      </p:sp>
      <p:sp>
        <p:nvSpPr>
          <p:cNvPr id="4" name="Slide Number Placeholder 3"/>
          <p:cNvSpPr>
            <a:spLocks noGrp="1"/>
          </p:cNvSpPr>
          <p:nvPr>
            <p:ph type="sldNum" sz="quarter" idx="5"/>
          </p:nvPr>
        </p:nvSpPr>
        <p:spPr/>
        <p:txBody>
          <a:bodyPr/>
          <a:lstStyle/>
          <a:p>
            <a:fld id="{B0922DA0-5763-4D3C-A7E5-3D9A759FCB94}" type="slidenum">
              <a:rPr lang="en-CA" smtClean="0"/>
              <a:t>9</a:t>
            </a:fld>
            <a:endParaRPr lang="en-CA"/>
          </a:p>
        </p:txBody>
      </p:sp>
    </p:spTree>
    <p:extLst>
      <p:ext uri="{BB962C8B-B14F-4D97-AF65-F5344CB8AC3E}">
        <p14:creationId xmlns:p14="http://schemas.microsoft.com/office/powerpoint/2010/main" val="1574090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final stuff [Default Rate Per Group]: Mention that the </a:t>
            </a:r>
            <a:r>
              <a:rPr lang="en-CA" dirty="0" err="1"/>
              <a:t>jupyter</a:t>
            </a:r>
            <a:r>
              <a:rPr lang="en-CA" dirty="0"/>
              <a:t> notebook includes an analysis on the type of client that is most likely to fail. Further explored the 67 – 100% region to find the most likely people to default</a:t>
            </a:r>
          </a:p>
          <a:p>
            <a:endParaRPr lang="en-CA" dirty="0"/>
          </a:p>
        </p:txBody>
      </p:sp>
      <p:sp>
        <p:nvSpPr>
          <p:cNvPr id="4" name="Slide Number Placeholder 3"/>
          <p:cNvSpPr>
            <a:spLocks noGrp="1"/>
          </p:cNvSpPr>
          <p:nvPr>
            <p:ph type="sldNum" sz="quarter" idx="5"/>
          </p:nvPr>
        </p:nvSpPr>
        <p:spPr/>
        <p:txBody>
          <a:bodyPr/>
          <a:lstStyle/>
          <a:p>
            <a:fld id="{B0922DA0-5763-4D3C-A7E5-3D9A759FCB94}" type="slidenum">
              <a:rPr lang="en-CA" smtClean="0"/>
              <a:t>10</a:t>
            </a:fld>
            <a:endParaRPr lang="en-CA"/>
          </a:p>
        </p:txBody>
      </p:sp>
    </p:spTree>
    <p:extLst>
      <p:ext uri="{BB962C8B-B14F-4D97-AF65-F5344CB8AC3E}">
        <p14:creationId xmlns:p14="http://schemas.microsoft.com/office/powerpoint/2010/main" val="744584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D610-9295-9DE6-267C-DCDD3C3C83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EB16F90-28D5-C944-53EA-ED5D8D116C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CD044C0-7558-6857-2F27-6F2C2ED6530C}"/>
              </a:ext>
            </a:extLst>
          </p:cNvPr>
          <p:cNvSpPr>
            <a:spLocks noGrp="1"/>
          </p:cNvSpPr>
          <p:nvPr>
            <p:ph type="dt" sz="half" idx="10"/>
          </p:nvPr>
        </p:nvSpPr>
        <p:spPr/>
        <p:txBody>
          <a:bodyPr/>
          <a:lstStyle/>
          <a:p>
            <a:fld id="{C9B788C7-5A76-4D30-86C1-3B3FCD43149C}" type="datetimeFigureOut">
              <a:rPr lang="en-CA" smtClean="0"/>
              <a:t>2024-03-08</a:t>
            </a:fld>
            <a:endParaRPr lang="en-CA"/>
          </a:p>
        </p:txBody>
      </p:sp>
      <p:sp>
        <p:nvSpPr>
          <p:cNvPr id="5" name="Footer Placeholder 4">
            <a:extLst>
              <a:ext uri="{FF2B5EF4-FFF2-40B4-BE49-F238E27FC236}">
                <a16:creationId xmlns:a16="http://schemas.microsoft.com/office/drawing/2014/main" id="{10BBD313-6B78-46F7-FDAD-5D74FF5B53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445BD53-0C30-E5C6-DB18-D878471AE175}"/>
              </a:ext>
            </a:extLst>
          </p:cNvPr>
          <p:cNvSpPr>
            <a:spLocks noGrp="1"/>
          </p:cNvSpPr>
          <p:nvPr>
            <p:ph type="sldNum" sz="quarter" idx="12"/>
          </p:nvPr>
        </p:nvSpPr>
        <p:spPr/>
        <p:txBody>
          <a:bodyPr/>
          <a:lstStyle/>
          <a:p>
            <a:fld id="{74E04F64-55F4-44BA-8B13-39322CD839F9}" type="slidenum">
              <a:rPr lang="en-CA" smtClean="0"/>
              <a:t>‹#›</a:t>
            </a:fld>
            <a:endParaRPr lang="en-CA"/>
          </a:p>
        </p:txBody>
      </p:sp>
    </p:spTree>
    <p:extLst>
      <p:ext uri="{BB962C8B-B14F-4D97-AF65-F5344CB8AC3E}">
        <p14:creationId xmlns:p14="http://schemas.microsoft.com/office/powerpoint/2010/main" val="2771608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9AB9-A457-7893-FFE8-950F87E416D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AC4462A-9BAF-BD94-AD2B-A518483FAA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A7E8789-97FC-5B4E-AF89-213BF71010F8}"/>
              </a:ext>
            </a:extLst>
          </p:cNvPr>
          <p:cNvSpPr>
            <a:spLocks noGrp="1"/>
          </p:cNvSpPr>
          <p:nvPr>
            <p:ph type="dt" sz="half" idx="10"/>
          </p:nvPr>
        </p:nvSpPr>
        <p:spPr/>
        <p:txBody>
          <a:bodyPr/>
          <a:lstStyle/>
          <a:p>
            <a:fld id="{C9B788C7-5A76-4D30-86C1-3B3FCD43149C}" type="datetimeFigureOut">
              <a:rPr lang="en-CA" smtClean="0"/>
              <a:t>2024-03-08</a:t>
            </a:fld>
            <a:endParaRPr lang="en-CA"/>
          </a:p>
        </p:txBody>
      </p:sp>
      <p:sp>
        <p:nvSpPr>
          <p:cNvPr id="5" name="Footer Placeholder 4">
            <a:extLst>
              <a:ext uri="{FF2B5EF4-FFF2-40B4-BE49-F238E27FC236}">
                <a16:creationId xmlns:a16="http://schemas.microsoft.com/office/drawing/2014/main" id="{214046CE-0B7B-CF25-3206-A064494347A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31A9200-3ABC-4F17-9218-BA4663BC814D}"/>
              </a:ext>
            </a:extLst>
          </p:cNvPr>
          <p:cNvSpPr>
            <a:spLocks noGrp="1"/>
          </p:cNvSpPr>
          <p:nvPr>
            <p:ph type="sldNum" sz="quarter" idx="12"/>
          </p:nvPr>
        </p:nvSpPr>
        <p:spPr/>
        <p:txBody>
          <a:bodyPr/>
          <a:lstStyle/>
          <a:p>
            <a:fld id="{74E04F64-55F4-44BA-8B13-39322CD839F9}" type="slidenum">
              <a:rPr lang="en-CA" smtClean="0"/>
              <a:t>‹#›</a:t>
            </a:fld>
            <a:endParaRPr lang="en-CA"/>
          </a:p>
        </p:txBody>
      </p:sp>
    </p:spTree>
    <p:extLst>
      <p:ext uri="{BB962C8B-B14F-4D97-AF65-F5344CB8AC3E}">
        <p14:creationId xmlns:p14="http://schemas.microsoft.com/office/powerpoint/2010/main" val="59042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4D6E39-6DC1-4E16-5205-7C1056C625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5268E69-3AAB-5672-6C4F-D4314FB44C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57D8FC1-9498-7399-0325-0F2EC1E1AD5D}"/>
              </a:ext>
            </a:extLst>
          </p:cNvPr>
          <p:cNvSpPr>
            <a:spLocks noGrp="1"/>
          </p:cNvSpPr>
          <p:nvPr>
            <p:ph type="dt" sz="half" idx="10"/>
          </p:nvPr>
        </p:nvSpPr>
        <p:spPr/>
        <p:txBody>
          <a:bodyPr/>
          <a:lstStyle/>
          <a:p>
            <a:fld id="{C9B788C7-5A76-4D30-86C1-3B3FCD43149C}" type="datetimeFigureOut">
              <a:rPr lang="en-CA" smtClean="0"/>
              <a:t>2024-03-08</a:t>
            </a:fld>
            <a:endParaRPr lang="en-CA"/>
          </a:p>
        </p:txBody>
      </p:sp>
      <p:sp>
        <p:nvSpPr>
          <p:cNvPr id="5" name="Footer Placeholder 4">
            <a:extLst>
              <a:ext uri="{FF2B5EF4-FFF2-40B4-BE49-F238E27FC236}">
                <a16:creationId xmlns:a16="http://schemas.microsoft.com/office/drawing/2014/main" id="{EC19E354-7B83-792F-59A1-A01F691455D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580BB25-3F47-4B74-611A-444122F1F7E1}"/>
              </a:ext>
            </a:extLst>
          </p:cNvPr>
          <p:cNvSpPr>
            <a:spLocks noGrp="1"/>
          </p:cNvSpPr>
          <p:nvPr>
            <p:ph type="sldNum" sz="quarter" idx="12"/>
          </p:nvPr>
        </p:nvSpPr>
        <p:spPr/>
        <p:txBody>
          <a:bodyPr/>
          <a:lstStyle/>
          <a:p>
            <a:fld id="{74E04F64-55F4-44BA-8B13-39322CD839F9}" type="slidenum">
              <a:rPr lang="en-CA" smtClean="0"/>
              <a:t>‹#›</a:t>
            </a:fld>
            <a:endParaRPr lang="en-CA"/>
          </a:p>
        </p:txBody>
      </p:sp>
    </p:spTree>
    <p:extLst>
      <p:ext uri="{BB962C8B-B14F-4D97-AF65-F5344CB8AC3E}">
        <p14:creationId xmlns:p14="http://schemas.microsoft.com/office/powerpoint/2010/main" val="1372196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8613E-18A4-9B84-B175-7E785061D88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E7CFF16-3821-E1DD-ECFF-6931D588A2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7C7D68E-01F1-26DF-9F75-1173526FCBB1}"/>
              </a:ext>
            </a:extLst>
          </p:cNvPr>
          <p:cNvSpPr>
            <a:spLocks noGrp="1"/>
          </p:cNvSpPr>
          <p:nvPr>
            <p:ph type="dt" sz="half" idx="10"/>
          </p:nvPr>
        </p:nvSpPr>
        <p:spPr/>
        <p:txBody>
          <a:bodyPr/>
          <a:lstStyle/>
          <a:p>
            <a:fld id="{C9B788C7-5A76-4D30-86C1-3B3FCD43149C}" type="datetimeFigureOut">
              <a:rPr lang="en-CA" smtClean="0"/>
              <a:t>2024-03-08</a:t>
            </a:fld>
            <a:endParaRPr lang="en-CA"/>
          </a:p>
        </p:txBody>
      </p:sp>
      <p:sp>
        <p:nvSpPr>
          <p:cNvPr id="5" name="Footer Placeholder 4">
            <a:extLst>
              <a:ext uri="{FF2B5EF4-FFF2-40B4-BE49-F238E27FC236}">
                <a16:creationId xmlns:a16="http://schemas.microsoft.com/office/drawing/2014/main" id="{9AA2079A-A59A-455C-4B91-9B08471BF82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51D163C-FEC2-B58A-0D1C-D9DD7D75B9C2}"/>
              </a:ext>
            </a:extLst>
          </p:cNvPr>
          <p:cNvSpPr>
            <a:spLocks noGrp="1"/>
          </p:cNvSpPr>
          <p:nvPr>
            <p:ph type="sldNum" sz="quarter" idx="12"/>
          </p:nvPr>
        </p:nvSpPr>
        <p:spPr/>
        <p:txBody>
          <a:bodyPr/>
          <a:lstStyle/>
          <a:p>
            <a:fld id="{74E04F64-55F4-44BA-8B13-39322CD839F9}" type="slidenum">
              <a:rPr lang="en-CA" smtClean="0"/>
              <a:t>‹#›</a:t>
            </a:fld>
            <a:endParaRPr lang="en-CA"/>
          </a:p>
        </p:txBody>
      </p:sp>
    </p:spTree>
    <p:extLst>
      <p:ext uri="{BB962C8B-B14F-4D97-AF65-F5344CB8AC3E}">
        <p14:creationId xmlns:p14="http://schemas.microsoft.com/office/powerpoint/2010/main" val="2202803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65AF-C6C2-5F27-3D25-15CA3BCBEE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C1A0006-2863-CB85-9177-563E81098F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4A446F-BEDF-76E9-0A96-69AE543FBE92}"/>
              </a:ext>
            </a:extLst>
          </p:cNvPr>
          <p:cNvSpPr>
            <a:spLocks noGrp="1"/>
          </p:cNvSpPr>
          <p:nvPr>
            <p:ph type="dt" sz="half" idx="10"/>
          </p:nvPr>
        </p:nvSpPr>
        <p:spPr/>
        <p:txBody>
          <a:bodyPr/>
          <a:lstStyle/>
          <a:p>
            <a:fld id="{C9B788C7-5A76-4D30-86C1-3B3FCD43149C}" type="datetimeFigureOut">
              <a:rPr lang="en-CA" smtClean="0"/>
              <a:t>2024-03-08</a:t>
            </a:fld>
            <a:endParaRPr lang="en-CA"/>
          </a:p>
        </p:txBody>
      </p:sp>
      <p:sp>
        <p:nvSpPr>
          <p:cNvPr id="5" name="Footer Placeholder 4">
            <a:extLst>
              <a:ext uri="{FF2B5EF4-FFF2-40B4-BE49-F238E27FC236}">
                <a16:creationId xmlns:a16="http://schemas.microsoft.com/office/drawing/2014/main" id="{459931A8-AF2D-3F44-9C47-C2C0B57E31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CA1E172-598E-AD76-87C2-B6E434243622}"/>
              </a:ext>
            </a:extLst>
          </p:cNvPr>
          <p:cNvSpPr>
            <a:spLocks noGrp="1"/>
          </p:cNvSpPr>
          <p:nvPr>
            <p:ph type="sldNum" sz="quarter" idx="12"/>
          </p:nvPr>
        </p:nvSpPr>
        <p:spPr/>
        <p:txBody>
          <a:bodyPr/>
          <a:lstStyle/>
          <a:p>
            <a:fld id="{74E04F64-55F4-44BA-8B13-39322CD839F9}" type="slidenum">
              <a:rPr lang="en-CA" smtClean="0"/>
              <a:t>‹#›</a:t>
            </a:fld>
            <a:endParaRPr lang="en-CA"/>
          </a:p>
        </p:txBody>
      </p:sp>
    </p:spTree>
    <p:extLst>
      <p:ext uri="{BB962C8B-B14F-4D97-AF65-F5344CB8AC3E}">
        <p14:creationId xmlns:p14="http://schemas.microsoft.com/office/powerpoint/2010/main" val="298129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7F4F-5722-CDAA-308E-E5FE71E9AAF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9206E1A-06BB-234B-B028-42042D47A5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96E816F-DDDA-302D-CDD9-06A8EC7F44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BA2B5D4-D9FC-FBA6-4EB2-C5E8A814CBFC}"/>
              </a:ext>
            </a:extLst>
          </p:cNvPr>
          <p:cNvSpPr>
            <a:spLocks noGrp="1"/>
          </p:cNvSpPr>
          <p:nvPr>
            <p:ph type="dt" sz="half" idx="10"/>
          </p:nvPr>
        </p:nvSpPr>
        <p:spPr/>
        <p:txBody>
          <a:bodyPr/>
          <a:lstStyle/>
          <a:p>
            <a:fld id="{C9B788C7-5A76-4D30-86C1-3B3FCD43149C}" type="datetimeFigureOut">
              <a:rPr lang="en-CA" smtClean="0"/>
              <a:t>2024-03-08</a:t>
            </a:fld>
            <a:endParaRPr lang="en-CA"/>
          </a:p>
        </p:txBody>
      </p:sp>
      <p:sp>
        <p:nvSpPr>
          <p:cNvPr id="6" name="Footer Placeholder 5">
            <a:extLst>
              <a:ext uri="{FF2B5EF4-FFF2-40B4-BE49-F238E27FC236}">
                <a16:creationId xmlns:a16="http://schemas.microsoft.com/office/drawing/2014/main" id="{82F8D126-1300-5C04-45D5-A4D4DE60A97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7FC878D-B227-3C7C-CDB6-966092745F8A}"/>
              </a:ext>
            </a:extLst>
          </p:cNvPr>
          <p:cNvSpPr>
            <a:spLocks noGrp="1"/>
          </p:cNvSpPr>
          <p:nvPr>
            <p:ph type="sldNum" sz="quarter" idx="12"/>
          </p:nvPr>
        </p:nvSpPr>
        <p:spPr/>
        <p:txBody>
          <a:bodyPr/>
          <a:lstStyle/>
          <a:p>
            <a:fld id="{74E04F64-55F4-44BA-8B13-39322CD839F9}" type="slidenum">
              <a:rPr lang="en-CA" smtClean="0"/>
              <a:t>‹#›</a:t>
            </a:fld>
            <a:endParaRPr lang="en-CA"/>
          </a:p>
        </p:txBody>
      </p:sp>
    </p:spTree>
    <p:extLst>
      <p:ext uri="{BB962C8B-B14F-4D97-AF65-F5344CB8AC3E}">
        <p14:creationId xmlns:p14="http://schemas.microsoft.com/office/powerpoint/2010/main" val="340733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6084-7B6E-91B9-A79A-D18A629979C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4E6DAF3-B7EF-7F9B-4362-349766F2C4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FE4D9-295B-B1D9-C56E-890CB418E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D3897D1-F26E-02AC-2D54-86BDD60481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797C4-A91F-088F-3C3E-D05C7781C9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6D0D161-710F-4252-6BBF-D3D4398C0A56}"/>
              </a:ext>
            </a:extLst>
          </p:cNvPr>
          <p:cNvSpPr>
            <a:spLocks noGrp="1"/>
          </p:cNvSpPr>
          <p:nvPr>
            <p:ph type="dt" sz="half" idx="10"/>
          </p:nvPr>
        </p:nvSpPr>
        <p:spPr/>
        <p:txBody>
          <a:bodyPr/>
          <a:lstStyle/>
          <a:p>
            <a:fld id="{C9B788C7-5A76-4D30-86C1-3B3FCD43149C}" type="datetimeFigureOut">
              <a:rPr lang="en-CA" smtClean="0"/>
              <a:t>2024-03-08</a:t>
            </a:fld>
            <a:endParaRPr lang="en-CA"/>
          </a:p>
        </p:txBody>
      </p:sp>
      <p:sp>
        <p:nvSpPr>
          <p:cNvPr id="8" name="Footer Placeholder 7">
            <a:extLst>
              <a:ext uri="{FF2B5EF4-FFF2-40B4-BE49-F238E27FC236}">
                <a16:creationId xmlns:a16="http://schemas.microsoft.com/office/drawing/2014/main" id="{010E0D79-6518-C51C-3E87-EDAE10E790F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A4170DF-29F9-31D3-DD60-70DD0FC5817D}"/>
              </a:ext>
            </a:extLst>
          </p:cNvPr>
          <p:cNvSpPr>
            <a:spLocks noGrp="1"/>
          </p:cNvSpPr>
          <p:nvPr>
            <p:ph type="sldNum" sz="quarter" idx="12"/>
          </p:nvPr>
        </p:nvSpPr>
        <p:spPr/>
        <p:txBody>
          <a:bodyPr/>
          <a:lstStyle/>
          <a:p>
            <a:fld id="{74E04F64-55F4-44BA-8B13-39322CD839F9}" type="slidenum">
              <a:rPr lang="en-CA" smtClean="0"/>
              <a:t>‹#›</a:t>
            </a:fld>
            <a:endParaRPr lang="en-CA"/>
          </a:p>
        </p:txBody>
      </p:sp>
    </p:spTree>
    <p:extLst>
      <p:ext uri="{BB962C8B-B14F-4D97-AF65-F5344CB8AC3E}">
        <p14:creationId xmlns:p14="http://schemas.microsoft.com/office/powerpoint/2010/main" val="895047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9402-5589-73F3-4D63-27801B7F86B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147173E-FA1E-6639-E6A5-DFEB48DA0E2E}"/>
              </a:ext>
            </a:extLst>
          </p:cNvPr>
          <p:cNvSpPr>
            <a:spLocks noGrp="1"/>
          </p:cNvSpPr>
          <p:nvPr>
            <p:ph type="dt" sz="half" idx="10"/>
          </p:nvPr>
        </p:nvSpPr>
        <p:spPr/>
        <p:txBody>
          <a:bodyPr/>
          <a:lstStyle/>
          <a:p>
            <a:fld id="{C9B788C7-5A76-4D30-86C1-3B3FCD43149C}" type="datetimeFigureOut">
              <a:rPr lang="en-CA" smtClean="0"/>
              <a:t>2024-03-08</a:t>
            </a:fld>
            <a:endParaRPr lang="en-CA"/>
          </a:p>
        </p:txBody>
      </p:sp>
      <p:sp>
        <p:nvSpPr>
          <p:cNvPr id="4" name="Footer Placeholder 3">
            <a:extLst>
              <a:ext uri="{FF2B5EF4-FFF2-40B4-BE49-F238E27FC236}">
                <a16:creationId xmlns:a16="http://schemas.microsoft.com/office/drawing/2014/main" id="{5F456696-D589-E265-7E6C-74B219DCD85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8C9912C-8693-07A3-8DE9-C7D875A4DB21}"/>
              </a:ext>
            </a:extLst>
          </p:cNvPr>
          <p:cNvSpPr>
            <a:spLocks noGrp="1"/>
          </p:cNvSpPr>
          <p:nvPr>
            <p:ph type="sldNum" sz="quarter" idx="12"/>
          </p:nvPr>
        </p:nvSpPr>
        <p:spPr/>
        <p:txBody>
          <a:bodyPr/>
          <a:lstStyle/>
          <a:p>
            <a:fld id="{74E04F64-55F4-44BA-8B13-39322CD839F9}" type="slidenum">
              <a:rPr lang="en-CA" smtClean="0"/>
              <a:t>‹#›</a:t>
            </a:fld>
            <a:endParaRPr lang="en-CA"/>
          </a:p>
        </p:txBody>
      </p:sp>
    </p:spTree>
    <p:extLst>
      <p:ext uri="{BB962C8B-B14F-4D97-AF65-F5344CB8AC3E}">
        <p14:creationId xmlns:p14="http://schemas.microsoft.com/office/powerpoint/2010/main" val="207529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F888B9-CF06-4997-FADC-343B75993AC1}"/>
              </a:ext>
            </a:extLst>
          </p:cNvPr>
          <p:cNvSpPr>
            <a:spLocks noGrp="1"/>
          </p:cNvSpPr>
          <p:nvPr>
            <p:ph type="dt" sz="half" idx="10"/>
          </p:nvPr>
        </p:nvSpPr>
        <p:spPr/>
        <p:txBody>
          <a:bodyPr/>
          <a:lstStyle/>
          <a:p>
            <a:fld id="{C9B788C7-5A76-4D30-86C1-3B3FCD43149C}" type="datetimeFigureOut">
              <a:rPr lang="en-CA" smtClean="0"/>
              <a:t>2024-03-08</a:t>
            </a:fld>
            <a:endParaRPr lang="en-CA"/>
          </a:p>
        </p:txBody>
      </p:sp>
      <p:sp>
        <p:nvSpPr>
          <p:cNvPr id="3" name="Footer Placeholder 2">
            <a:extLst>
              <a:ext uri="{FF2B5EF4-FFF2-40B4-BE49-F238E27FC236}">
                <a16:creationId xmlns:a16="http://schemas.microsoft.com/office/drawing/2014/main" id="{AF5F484C-625F-C76C-0A81-83C95DF5C09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270055D-C4BD-B6F0-16C1-9CF25003BD26}"/>
              </a:ext>
            </a:extLst>
          </p:cNvPr>
          <p:cNvSpPr>
            <a:spLocks noGrp="1"/>
          </p:cNvSpPr>
          <p:nvPr>
            <p:ph type="sldNum" sz="quarter" idx="12"/>
          </p:nvPr>
        </p:nvSpPr>
        <p:spPr/>
        <p:txBody>
          <a:bodyPr/>
          <a:lstStyle/>
          <a:p>
            <a:fld id="{74E04F64-55F4-44BA-8B13-39322CD839F9}" type="slidenum">
              <a:rPr lang="en-CA" smtClean="0"/>
              <a:t>‹#›</a:t>
            </a:fld>
            <a:endParaRPr lang="en-CA"/>
          </a:p>
        </p:txBody>
      </p:sp>
    </p:spTree>
    <p:extLst>
      <p:ext uri="{BB962C8B-B14F-4D97-AF65-F5344CB8AC3E}">
        <p14:creationId xmlns:p14="http://schemas.microsoft.com/office/powerpoint/2010/main" val="152584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E0149-7234-E4E6-4F53-61DEA2B377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4E8CF1A-60F6-CEF1-2726-35CD717CD6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55BF6F9-B994-56DE-2467-CDD5F20D13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D368AD-C32F-CED7-A620-40F62D4167D4}"/>
              </a:ext>
            </a:extLst>
          </p:cNvPr>
          <p:cNvSpPr>
            <a:spLocks noGrp="1"/>
          </p:cNvSpPr>
          <p:nvPr>
            <p:ph type="dt" sz="half" idx="10"/>
          </p:nvPr>
        </p:nvSpPr>
        <p:spPr/>
        <p:txBody>
          <a:bodyPr/>
          <a:lstStyle/>
          <a:p>
            <a:fld id="{C9B788C7-5A76-4D30-86C1-3B3FCD43149C}" type="datetimeFigureOut">
              <a:rPr lang="en-CA" smtClean="0"/>
              <a:t>2024-03-08</a:t>
            </a:fld>
            <a:endParaRPr lang="en-CA"/>
          </a:p>
        </p:txBody>
      </p:sp>
      <p:sp>
        <p:nvSpPr>
          <p:cNvPr id="6" name="Footer Placeholder 5">
            <a:extLst>
              <a:ext uri="{FF2B5EF4-FFF2-40B4-BE49-F238E27FC236}">
                <a16:creationId xmlns:a16="http://schemas.microsoft.com/office/drawing/2014/main" id="{8C17B418-96B9-114D-1B26-BE920C370D0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3C26779-B1A5-2C5F-1FFA-3483297C9FA2}"/>
              </a:ext>
            </a:extLst>
          </p:cNvPr>
          <p:cNvSpPr>
            <a:spLocks noGrp="1"/>
          </p:cNvSpPr>
          <p:nvPr>
            <p:ph type="sldNum" sz="quarter" idx="12"/>
          </p:nvPr>
        </p:nvSpPr>
        <p:spPr/>
        <p:txBody>
          <a:bodyPr/>
          <a:lstStyle/>
          <a:p>
            <a:fld id="{74E04F64-55F4-44BA-8B13-39322CD839F9}" type="slidenum">
              <a:rPr lang="en-CA" smtClean="0"/>
              <a:t>‹#›</a:t>
            </a:fld>
            <a:endParaRPr lang="en-CA"/>
          </a:p>
        </p:txBody>
      </p:sp>
    </p:spTree>
    <p:extLst>
      <p:ext uri="{BB962C8B-B14F-4D97-AF65-F5344CB8AC3E}">
        <p14:creationId xmlns:p14="http://schemas.microsoft.com/office/powerpoint/2010/main" val="3018245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1FCB-B361-7E54-E76E-3B75ED651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1B51C99-74A4-CD43-98AF-A0CDE27D06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500AEB6-8983-C1D7-4C1B-4F74FACE06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AC337-E971-C6E5-C2C8-5EEA863794EB}"/>
              </a:ext>
            </a:extLst>
          </p:cNvPr>
          <p:cNvSpPr>
            <a:spLocks noGrp="1"/>
          </p:cNvSpPr>
          <p:nvPr>
            <p:ph type="dt" sz="half" idx="10"/>
          </p:nvPr>
        </p:nvSpPr>
        <p:spPr/>
        <p:txBody>
          <a:bodyPr/>
          <a:lstStyle/>
          <a:p>
            <a:fld id="{C9B788C7-5A76-4D30-86C1-3B3FCD43149C}" type="datetimeFigureOut">
              <a:rPr lang="en-CA" smtClean="0"/>
              <a:t>2024-03-08</a:t>
            </a:fld>
            <a:endParaRPr lang="en-CA"/>
          </a:p>
        </p:txBody>
      </p:sp>
      <p:sp>
        <p:nvSpPr>
          <p:cNvPr id="6" name="Footer Placeholder 5">
            <a:extLst>
              <a:ext uri="{FF2B5EF4-FFF2-40B4-BE49-F238E27FC236}">
                <a16:creationId xmlns:a16="http://schemas.microsoft.com/office/drawing/2014/main" id="{19100B34-B523-E724-1D86-78E34287122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BFC1EBC-32CB-DD6C-CD89-0B03870F6F02}"/>
              </a:ext>
            </a:extLst>
          </p:cNvPr>
          <p:cNvSpPr>
            <a:spLocks noGrp="1"/>
          </p:cNvSpPr>
          <p:nvPr>
            <p:ph type="sldNum" sz="quarter" idx="12"/>
          </p:nvPr>
        </p:nvSpPr>
        <p:spPr/>
        <p:txBody>
          <a:bodyPr/>
          <a:lstStyle/>
          <a:p>
            <a:fld id="{74E04F64-55F4-44BA-8B13-39322CD839F9}" type="slidenum">
              <a:rPr lang="en-CA" smtClean="0"/>
              <a:t>‹#›</a:t>
            </a:fld>
            <a:endParaRPr lang="en-CA"/>
          </a:p>
        </p:txBody>
      </p:sp>
    </p:spTree>
    <p:extLst>
      <p:ext uri="{BB962C8B-B14F-4D97-AF65-F5344CB8AC3E}">
        <p14:creationId xmlns:p14="http://schemas.microsoft.com/office/powerpoint/2010/main" val="3847167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AA8E2-B239-1512-7056-820A1BE864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7C57310-CDE0-3A9D-A56B-6BD12B2FDC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2A1D1D9-9563-E263-6FF0-47845F8174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788C7-5A76-4D30-86C1-3B3FCD43149C}" type="datetimeFigureOut">
              <a:rPr lang="en-CA" smtClean="0"/>
              <a:t>2024-03-08</a:t>
            </a:fld>
            <a:endParaRPr lang="en-CA"/>
          </a:p>
        </p:txBody>
      </p:sp>
      <p:sp>
        <p:nvSpPr>
          <p:cNvPr id="5" name="Footer Placeholder 4">
            <a:extLst>
              <a:ext uri="{FF2B5EF4-FFF2-40B4-BE49-F238E27FC236}">
                <a16:creationId xmlns:a16="http://schemas.microsoft.com/office/drawing/2014/main" id="{CC5042F9-5DF3-13B5-568F-BC3656B3F5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973F566-9326-8A12-D1B7-877A9D6186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04F64-55F4-44BA-8B13-39322CD839F9}" type="slidenum">
              <a:rPr lang="en-CA" smtClean="0"/>
              <a:t>‹#›</a:t>
            </a:fld>
            <a:endParaRPr lang="en-CA"/>
          </a:p>
        </p:txBody>
      </p:sp>
    </p:spTree>
    <p:extLst>
      <p:ext uri="{BB962C8B-B14F-4D97-AF65-F5344CB8AC3E}">
        <p14:creationId xmlns:p14="http://schemas.microsoft.com/office/powerpoint/2010/main" val="2449031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0.png"/><Relationship Id="rId7" Type="http://schemas.openxmlformats.org/officeDocument/2006/relationships/diagramLayout" Target="../diagrams/layout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19.jpg"/><Relationship Id="rId10" Type="http://schemas.microsoft.com/office/2007/relationships/diagramDrawing" Target="../diagrams/drawing3.xml"/><Relationship Id="rId4" Type="http://schemas.microsoft.com/office/2007/relationships/hdphoto" Target="../media/hdphoto3.wdp"/><Relationship Id="rId9" Type="http://schemas.openxmlformats.org/officeDocument/2006/relationships/diagramColors" Target="../diagrams/colors3.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2.gif"/></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gif"/><Relationship Id="rId4" Type="http://schemas.microsoft.com/office/2007/relationships/hdphoto" Target="../media/hdphoto1.wdp"/><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5.jpeg"/><Relationship Id="rId7"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microsoft.com/office/2007/relationships/hdphoto" Target="../media/hdphoto2.wdp"/><Relationship Id="rId10" Type="http://schemas.microsoft.com/office/2007/relationships/diagramDrawing" Target="../diagrams/drawing2.xml"/><Relationship Id="rId4" Type="http://schemas.openxmlformats.org/officeDocument/2006/relationships/image" Target="../media/image6.png"/><Relationship Id="rId9"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www.kaggle.com/competitions/home-credit-credit-risk-model-stabil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ompetitions/home-credit-credit-risk-model-stability" TargetMode="External"/><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E2B5B-9812-8324-B563-14D33822643D}"/>
            </a:ext>
          </a:extLst>
        </p:cNvPr>
        <p:cNvGrpSpPr/>
        <p:nvPr/>
      </p:nvGrpSpPr>
      <p:grpSpPr>
        <a:xfrm>
          <a:off x="0" y="0"/>
          <a:ext cx="0" cy="0"/>
          <a:chOff x="0" y="0"/>
          <a:chExt cx="0" cy="0"/>
        </a:xfrm>
      </p:grpSpPr>
      <p:grpSp>
        <p:nvGrpSpPr>
          <p:cNvPr id="1073" name="Group 1072">
            <a:extLst>
              <a:ext uri="{FF2B5EF4-FFF2-40B4-BE49-F238E27FC236}">
                <a16:creationId xmlns:a16="http://schemas.microsoft.com/office/drawing/2014/main" id="{9935BE6E-4003-C6BC-6002-862EC05D4BC9}"/>
              </a:ext>
            </a:extLst>
          </p:cNvPr>
          <p:cNvGrpSpPr/>
          <p:nvPr/>
        </p:nvGrpSpPr>
        <p:grpSpPr>
          <a:xfrm>
            <a:off x="5092701" y="51593"/>
            <a:ext cx="7106039" cy="6742858"/>
            <a:chOff x="5092701" y="51593"/>
            <a:chExt cx="7106039" cy="6742858"/>
          </a:xfrm>
          <a:blipFill dpi="0" rotWithShape="1">
            <a:blip r:embed="rId3"/>
            <a:srcRect/>
            <a:tile tx="1358900" ty="0" sx="100000" sy="100000" flip="none" algn="tl"/>
          </a:blipFill>
        </p:grpSpPr>
        <p:sp>
          <p:nvSpPr>
            <p:cNvPr id="5" name="Rectangle 4">
              <a:extLst>
                <a:ext uri="{FF2B5EF4-FFF2-40B4-BE49-F238E27FC236}">
                  <a16:creationId xmlns:a16="http://schemas.microsoft.com/office/drawing/2014/main" id="{20CE3591-E1EE-6086-9F1B-E3AF246EE231}"/>
                </a:ext>
              </a:extLst>
            </p:cNvPr>
            <p:cNvSpPr/>
            <p:nvPr/>
          </p:nvSpPr>
          <p:spPr>
            <a:xfrm>
              <a:off x="5591175" y="51593"/>
              <a:ext cx="6600825"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4D7C4B4E-7AF0-B192-FAA6-EDC9B0D2BB21}"/>
                </a:ext>
              </a:extLst>
            </p:cNvPr>
            <p:cNvSpPr/>
            <p:nvPr/>
          </p:nvSpPr>
          <p:spPr>
            <a:xfrm>
              <a:off x="5243513" y="225924"/>
              <a:ext cx="6952637"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95F3F4F-6FE7-75B5-0860-5DDDBC8E575E}"/>
                </a:ext>
              </a:extLst>
            </p:cNvPr>
            <p:cNvSpPr/>
            <p:nvPr/>
          </p:nvSpPr>
          <p:spPr>
            <a:xfrm>
              <a:off x="6451600" y="406417"/>
              <a:ext cx="574040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3E338767-29A9-E8DC-302B-7619669C4A25}"/>
                </a:ext>
              </a:extLst>
            </p:cNvPr>
            <p:cNvSpPr/>
            <p:nvPr/>
          </p:nvSpPr>
          <p:spPr>
            <a:xfrm>
              <a:off x="5695951" y="582335"/>
              <a:ext cx="650020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B0423217-04D9-C4B9-BAF2-592E3F34597D}"/>
                </a:ext>
              </a:extLst>
            </p:cNvPr>
            <p:cNvSpPr/>
            <p:nvPr/>
          </p:nvSpPr>
          <p:spPr>
            <a:xfrm>
              <a:off x="6096000" y="762010"/>
              <a:ext cx="6095998"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94E24DE8-49CD-20E5-A5F3-732C39BD9031}"/>
                </a:ext>
              </a:extLst>
            </p:cNvPr>
            <p:cNvSpPr/>
            <p:nvPr/>
          </p:nvSpPr>
          <p:spPr>
            <a:xfrm>
              <a:off x="5519739" y="940310"/>
              <a:ext cx="6676412"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34605A51-1AB9-B0F0-E2D7-CCD6A4044605}"/>
                </a:ext>
              </a:extLst>
            </p:cNvPr>
            <p:cNvSpPr/>
            <p:nvPr/>
          </p:nvSpPr>
          <p:spPr>
            <a:xfrm>
              <a:off x="5930900" y="1120803"/>
              <a:ext cx="626109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FFC2C50C-9D54-DD41-FA39-B7BA21696C7A}"/>
                </a:ext>
              </a:extLst>
            </p:cNvPr>
            <p:cNvSpPr/>
            <p:nvPr/>
          </p:nvSpPr>
          <p:spPr>
            <a:xfrm>
              <a:off x="5748338" y="1296721"/>
              <a:ext cx="6447811"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E265A295-4A80-0D25-0930-20C84695FE2D}"/>
                </a:ext>
              </a:extLst>
            </p:cNvPr>
            <p:cNvSpPr/>
            <p:nvPr/>
          </p:nvSpPr>
          <p:spPr>
            <a:xfrm>
              <a:off x="6362700" y="1473992"/>
              <a:ext cx="582930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7800AB8F-98B5-84AF-C1A4-F63DF6357243}"/>
                </a:ext>
              </a:extLst>
            </p:cNvPr>
            <p:cNvSpPr/>
            <p:nvPr/>
          </p:nvSpPr>
          <p:spPr>
            <a:xfrm>
              <a:off x="5457825" y="1654673"/>
              <a:ext cx="6738325"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0DA63D64-E0BA-800E-F813-63D9DE40C7E8}"/>
                </a:ext>
              </a:extLst>
            </p:cNvPr>
            <p:cNvSpPr/>
            <p:nvPr/>
          </p:nvSpPr>
          <p:spPr>
            <a:xfrm>
              <a:off x="6000750" y="1833579"/>
              <a:ext cx="619125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0CF75E46-9BF1-C85D-AAD8-6099CC5B799E}"/>
                </a:ext>
              </a:extLst>
            </p:cNvPr>
            <p:cNvSpPr/>
            <p:nvPr/>
          </p:nvSpPr>
          <p:spPr>
            <a:xfrm>
              <a:off x="5695951" y="2006309"/>
              <a:ext cx="650019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9A209FC8-5625-2DCB-410F-1042EBF717E1}"/>
                </a:ext>
              </a:extLst>
            </p:cNvPr>
            <p:cNvSpPr/>
            <p:nvPr/>
          </p:nvSpPr>
          <p:spPr>
            <a:xfrm>
              <a:off x="5791201" y="2185984"/>
              <a:ext cx="6400798"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26A238E-76D7-FE20-F6C7-BE9AC40A5819}"/>
                </a:ext>
              </a:extLst>
            </p:cNvPr>
            <p:cNvSpPr/>
            <p:nvPr/>
          </p:nvSpPr>
          <p:spPr>
            <a:xfrm>
              <a:off x="6210300" y="2364284"/>
              <a:ext cx="598585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254A196-4EF9-2D8A-2598-4C52626E39E9}"/>
                </a:ext>
              </a:extLst>
            </p:cNvPr>
            <p:cNvSpPr/>
            <p:nvPr/>
          </p:nvSpPr>
          <p:spPr>
            <a:xfrm>
              <a:off x="6908800" y="2544777"/>
              <a:ext cx="528319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3301C6DF-506B-9AF2-7FA7-04CF6002187B}"/>
                </a:ext>
              </a:extLst>
            </p:cNvPr>
            <p:cNvSpPr/>
            <p:nvPr/>
          </p:nvSpPr>
          <p:spPr>
            <a:xfrm>
              <a:off x="5591175" y="2720695"/>
              <a:ext cx="6600211"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CEC2EAA2-5E71-11B0-1FD0-25E88C2AECAC}"/>
                </a:ext>
              </a:extLst>
            </p:cNvPr>
            <p:cNvSpPr/>
            <p:nvPr/>
          </p:nvSpPr>
          <p:spPr>
            <a:xfrm>
              <a:off x="8048624" y="2899523"/>
              <a:ext cx="414473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CCDF2387-DD27-666A-8702-C4757D68C8D9}"/>
                </a:ext>
              </a:extLst>
            </p:cNvPr>
            <p:cNvSpPr/>
            <p:nvPr/>
          </p:nvSpPr>
          <p:spPr>
            <a:xfrm>
              <a:off x="5378450" y="3073854"/>
              <a:ext cx="6814301"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58B46D9B-CD7C-A2BE-6A03-D047D171EF04}"/>
                </a:ext>
              </a:extLst>
            </p:cNvPr>
            <p:cNvSpPr/>
            <p:nvPr/>
          </p:nvSpPr>
          <p:spPr>
            <a:xfrm>
              <a:off x="7188200" y="3254347"/>
              <a:ext cx="5005164"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FB819800-BB05-23B4-DD7F-315046F587FE}"/>
                </a:ext>
              </a:extLst>
            </p:cNvPr>
            <p:cNvSpPr/>
            <p:nvPr/>
          </p:nvSpPr>
          <p:spPr>
            <a:xfrm>
              <a:off x="5748339" y="3430265"/>
              <a:ext cx="6449176"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336F5EFD-C61E-F16D-2AC6-3AE4E3B1076F}"/>
                </a:ext>
              </a:extLst>
            </p:cNvPr>
            <p:cNvSpPr/>
            <p:nvPr/>
          </p:nvSpPr>
          <p:spPr>
            <a:xfrm>
              <a:off x="6096000" y="3609940"/>
              <a:ext cx="6102125"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17C8D894-D7C3-D043-53DC-A38274035F0B}"/>
                </a:ext>
              </a:extLst>
            </p:cNvPr>
            <p:cNvSpPr/>
            <p:nvPr/>
          </p:nvSpPr>
          <p:spPr>
            <a:xfrm>
              <a:off x="5092701" y="3788240"/>
              <a:ext cx="7104814"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1B89C1C8-D165-B957-09B3-CDD964B9F0A5}"/>
                </a:ext>
              </a:extLst>
            </p:cNvPr>
            <p:cNvSpPr/>
            <p:nvPr/>
          </p:nvSpPr>
          <p:spPr>
            <a:xfrm>
              <a:off x="6210300" y="3968733"/>
              <a:ext cx="5987826"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9FDA0E2F-C822-9ADE-309B-92AE5C189FA8}"/>
                </a:ext>
              </a:extLst>
            </p:cNvPr>
            <p:cNvSpPr/>
            <p:nvPr/>
          </p:nvSpPr>
          <p:spPr>
            <a:xfrm>
              <a:off x="5651500" y="4144651"/>
              <a:ext cx="6546013"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98059020-0F88-286F-92BF-4BDF56C0EE79}"/>
                </a:ext>
              </a:extLst>
            </p:cNvPr>
            <p:cNvSpPr/>
            <p:nvPr/>
          </p:nvSpPr>
          <p:spPr>
            <a:xfrm>
              <a:off x="6165850" y="4321922"/>
              <a:ext cx="6032277"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7" name="Rectangle 1056">
              <a:extLst>
                <a:ext uri="{FF2B5EF4-FFF2-40B4-BE49-F238E27FC236}">
                  <a16:creationId xmlns:a16="http://schemas.microsoft.com/office/drawing/2014/main" id="{8EF15A03-DD2B-9AD6-1CE9-F7CE7ADE3E22}"/>
                </a:ext>
              </a:extLst>
            </p:cNvPr>
            <p:cNvSpPr/>
            <p:nvPr/>
          </p:nvSpPr>
          <p:spPr>
            <a:xfrm>
              <a:off x="6908800" y="4502603"/>
              <a:ext cx="5288714"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8" name="Rectangle 1057">
              <a:extLst>
                <a:ext uri="{FF2B5EF4-FFF2-40B4-BE49-F238E27FC236}">
                  <a16:creationId xmlns:a16="http://schemas.microsoft.com/office/drawing/2014/main" id="{A3AE7302-4819-F212-8286-F1479851E059}"/>
                </a:ext>
              </a:extLst>
            </p:cNvPr>
            <p:cNvSpPr/>
            <p:nvPr/>
          </p:nvSpPr>
          <p:spPr>
            <a:xfrm>
              <a:off x="5378450" y="4676746"/>
              <a:ext cx="6819677"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9" name="Rectangle 1058">
              <a:extLst>
                <a:ext uri="{FF2B5EF4-FFF2-40B4-BE49-F238E27FC236}">
                  <a16:creationId xmlns:a16="http://schemas.microsoft.com/office/drawing/2014/main" id="{24F4FBDE-92EE-249C-FFBD-5AEA4CFBF9A5}"/>
                </a:ext>
              </a:extLst>
            </p:cNvPr>
            <p:cNvSpPr/>
            <p:nvPr/>
          </p:nvSpPr>
          <p:spPr>
            <a:xfrm>
              <a:off x="5861565" y="4849476"/>
              <a:ext cx="633594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0" name="Rectangle 1059">
              <a:extLst>
                <a:ext uri="{FF2B5EF4-FFF2-40B4-BE49-F238E27FC236}">
                  <a16:creationId xmlns:a16="http://schemas.microsoft.com/office/drawing/2014/main" id="{9F98DC0E-0AB8-0F86-0D02-2CABF1F39BFF}"/>
                </a:ext>
              </a:extLst>
            </p:cNvPr>
            <p:cNvSpPr/>
            <p:nvPr/>
          </p:nvSpPr>
          <p:spPr>
            <a:xfrm>
              <a:off x="5243514" y="5029151"/>
              <a:ext cx="6954612"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1" name="Rectangle 1060">
              <a:extLst>
                <a:ext uri="{FF2B5EF4-FFF2-40B4-BE49-F238E27FC236}">
                  <a16:creationId xmlns:a16="http://schemas.microsoft.com/office/drawing/2014/main" id="{5EC80F4B-3454-6613-F6B7-A5610E89BB4F}"/>
                </a:ext>
              </a:extLst>
            </p:cNvPr>
            <p:cNvSpPr/>
            <p:nvPr/>
          </p:nvSpPr>
          <p:spPr>
            <a:xfrm>
              <a:off x="5168901" y="5207451"/>
              <a:ext cx="7028614"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2" name="Rectangle 1061">
              <a:extLst>
                <a:ext uri="{FF2B5EF4-FFF2-40B4-BE49-F238E27FC236}">
                  <a16:creationId xmlns:a16="http://schemas.microsoft.com/office/drawing/2014/main" id="{462F3D14-089F-D4B5-2611-D6077C6C1451}"/>
                </a:ext>
              </a:extLst>
            </p:cNvPr>
            <p:cNvSpPr/>
            <p:nvPr/>
          </p:nvSpPr>
          <p:spPr>
            <a:xfrm>
              <a:off x="5327651" y="5387944"/>
              <a:ext cx="6870476"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3" name="Rectangle 1062">
              <a:extLst>
                <a:ext uri="{FF2B5EF4-FFF2-40B4-BE49-F238E27FC236}">
                  <a16:creationId xmlns:a16="http://schemas.microsoft.com/office/drawing/2014/main" id="{D592DBF4-EB84-35A8-8794-90E2E5C74F2A}"/>
                </a:ext>
              </a:extLst>
            </p:cNvPr>
            <p:cNvSpPr/>
            <p:nvPr/>
          </p:nvSpPr>
          <p:spPr>
            <a:xfrm>
              <a:off x="6654800" y="5563862"/>
              <a:ext cx="5542713"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4" name="Rectangle 1063">
              <a:extLst>
                <a:ext uri="{FF2B5EF4-FFF2-40B4-BE49-F238E27FC236}">
                  <a16:creationId xmlns:a16="http://schemas.microsoft.com/office/drawing/2014/main" id="{7C8B82FE-12FA-E573-46BD-82AD74562FC6}"/>
                </a:ext>
              </a:extLst>
            </p:cNvPr>
            <p:cNvSpPr/>
            <p:nvPr/>
          </p:nvSpPr>
          <p:spPr>
            <a:xfrm>
              <a:off x="5748339" y="5736592"/>
              <a:ext cx="645040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5" name="Rectangle 1064">
              <a:extLst>
                <a:ext uri="{FF2B5EF4-FFF2-40B4-BE49-F238E27FC236}">
                  <a16:creationId xmlns:a16="http://schemas.microsoft.com/office/drawing/2014/main" id="{12F5CB91-C7DD-D856-1754-CB4FE238A7D2}"/>
                </a:ext>
              </a:extLst>
            </p:cNvPr>
            <p:cNvSpPr/>
            <p:nvPr/>
          </p:nvSpPr>
          <p:spPr>
            <a:xfrm>
              <a:off x="6210300" y="5912510"/>
              <a:ext cx="5987825"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6" name="Rectangle 1065">
              <a:extLst>
                <a:ext uri="{FF2B5EF4-FFF2-40B4-BE49-F238E27FC236}">
                  <a16:creationId xmlns:a16="http://schemas.microsoft.com/office/drawing/2014/main" id="{23140342-9E16-E895-DB37-63A13B1FEF39}"/>
                </a:ext>
              </a:extLst>
            </p:cNvPr>
            <p:cNvSpPr/>
            <p:nvPr/>
          </p:nvSpPr>
          <p:spPr>
            <a:xfrm>
              <a:off x="5862177" y="6087903"/>
              <a:ext cx="633594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7" name="Rectangle 1066">
              <a:extLst>
                <a:ext uri="{FF2B5EF4-FFF2-40B4-BE49-F238E27FC236}">
                  <a16:creationId xmlns:a16="http://schemas.microsoft.com/office/drawing/2014/main" id="{B9134674-222C-413C-B20F-1207FC84860D}"/>
                </a:ext>
              </a:extLst>
            </p:cNvPr>
            <p:cNvSpPr/>
            <p:nvPr/>
          </p:nvSpPr>
          <p:spPr>
            <a:xfrm>
              <a:off x="5591176" y="6262046"/>
              <a:ext cx="6607564"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8" name="Rectangle 1067">
              <a:extLst>
                <a:ext uri="{FF2B5EF4-FFF2-40B4-BE49-F238E27FC236}">
                  <a16:creationId xmlns:a16="http://schemas.microsoft.com/office/drawing/2014/main" id="{EA771003-8178-A22B-FE3C-4D6476204884}"/>
                </a:ext>
              </a:extLst>
            </p:cNvPr>
            <p:cNvSpPr/>
            <p:nvPr/>
          </p:nvSpPr>
          <p:spPr>
            <a:xfrm>
              <a:off x="5862177" y="6434776"/>
              <a:ext cx="633594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9" name="Rectangle 1068">
              <a:extLst>
                <a:ext uri="{FF2B5EF4-FFF2-40B4-BE49-F238E27FC236}">
                  <a16:creationId xmlns:a16="http://schemas.microsoft.com/office/drawing/2014/main" id="{16724E0B-B5F2-BDFC-1850-3DCC96737DD3}"/>
                </a:ext>
              </a:extLst>
            </p:cNvPr>
            <p:cNvSpPr/>
            <p:nvPr/>
          </p:nvSpPr>
          <p:spPr>
            <a:xfrm>
              <a:off x="5378450" y="6614451"/>
              <a:ext cx="6820287"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82" name="TextBox 1081">
            <a:extLst>
              <a:ext uri="{FF2B5EF4-FFF2-40B4-BE49-F238E27FC236}">
                <a16:creationId xmlns:a16="http://schemas.microsoft.com/office/drawing/2014/main" id="{C1ED75C7-52A9-6020-2616-A614CD0EE08B}"/>
              </a:ext>
            </a:extLst>
          </p:cNvPr>
          <p:cNvSpPr txBox="1"/>
          <p:nvPr/>
        </p:nvSpPr>
        <p:spPr>
          <a:xfrm>
            <a:off x="171450" y="2938048"/>
            <a:ext cx="3702050" cy="800219"/>
          </a:xfrm>
          <a:prstGeom prst="rect">
            <a:avLst/>
          </a:prstGeom>
          <a:noFill/>
          <a:ln>
            <a:solidFill>
              <a:schemeClr val="tx1"/>
            </a:solidFill>
          </a:ln>
        </p:spPr>
        <p:txBody>
          <a:bodyPr wrap="square" rtlCol="0" anchor="ctr">
            <a:spAutoFit/>
          </a:bodyPr>
          <a:lstStyle/>
          <a:p>
            <a:pPr algn="ctr"/>
            <a:r>
              <a:rPr lang="en-CA" sz="2800" b="1" spc="300" dirty="0">
                <a:effectLst>
                  <a:outerShdw blurRad="38100" dist="38100" dir="2700000" algn="tl">
                    <a:srgbClr val="000000">
                      <a:alpha val="43137"/>
                    </a:srgbClr>
                  </a:outerShdw>
                </a:effectLst>
              </a:rPr>
              <a:t>Oreoluwa Seweje</a:t>
            </a:r>
          </a:p>
          <a:p>
            <a:pPr algn="ctr"/>
            <a:r>
              <a:rPr lang="en-CA" dirty="0"/>
              <a:t>Sprint 1 Presentation | 2024-03-08</a:t>
            </a:r>
          </a:p>
        </p:txBody>
      </p:sp>
    </p:spTree>
    <p:extLst>
      <p:ext uri="{BB962C8B-B14F-4D97-AF65-F5344CB8AC3E}">
        <p14:creationId xmlns:p14="http://schemas.microsoft.com/office/powerpoint/2010/main" val="400572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a:extLst>
            <a:ext uri="{FF2B5EF4-FFF2-40B4-BE49-F238E27FC236}">
              <a16:creationId xmlns:a16="http://schemas.microsoft.com/office/drawing/2014/main" id="{FCA5C68C-0E3B-73DD-7B91-254AEE2267D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6D3F05B-6733-9943-AD3D-EE002E31118F}"/>
              </a:ext>
            </a:extLst>
          </p:cNvPr>
          <p:cNvPicPr>
            <a:picLocks noChangeAspect="1"/>
          </p:cNvPicPr>
          <p:nvPr/>
        </p:nvPicPr>
        <p:blipFill>
          <a:blip r:embed="rId4"/>
          <a:stretch>
            <a:fillRect/>
          </a:stretch>
        </p:blipFill>
        <p:spPr>
          <a:xfrm>
            <a:off x="233945" y="929423"/>
            <a:ext cx="8542760" cy="4999153"/>
          </a:xfrm>
          <a:prstGeom prst="rect">
            <a:avLst/>
          </a:prstGeom>
        </p:spPr>
      </p:pic>
      <p:pic>
        <p:nvPicPr>
          <p:cNvPr id="4" name="Picture 3">
            <a:extLst>
              <a:ext uri="{FF2B5EF4-FFF2-40B4-BE49-F238E27FC236}">
                <a16:creationId xmlns:a16="http://schemas.microsoft.com/office/drawing/2014/main" id="{71C29153-8925-3E34-BA1A-52A51676D449}"/>
              </a:ext>
            </a:extLst>
          </p:cNvPr>
          <p:cNvPicPr>
            <a:picLocks noChangeAspect="1"/>
          </p:cNvPicPr>
          <p:nvPr/>
        </p:nvPicPr>
        <p:blipFill>
          <a:blip r:embed="rId5"/>
          <a:stretch>
            <a:fillRect/>
          </a:stretch>
        </p:blipFill>
        <p:spPr>
          <a:xfrm>
            <a:off x="233945" y="971335"/>
            <a:ext cx="8638019" cy="4915326"/>
          </a:xfrm>
          <a:prstGeom prst="rect">
            <a:avLst/>
          </a:prstGeom>
        </p:spPr>
      </p:pic>
      <p:pic>
        <p:nvPicPr>
          <p:cNvPr id="6" name="Picture 5">
            <a:extLst>
              <a:ext uri="{FF2B5EF4-FFF2-40B4-BE49-F238E27FC236}">
                <a16:creationId xmlns:a16="http://schemas.microsoft.com/office/drawing/2014/main" id="{F68201F6-6F2D-3673-F3D5-30B6307D4FA6}"/>
              </a:ext>
            </a:extLst>
          </p:cNvPr>
          <p:cNvPicPr>
            <a:picLocks noChangeAspect="1"/>
          </p:cNvPicPr>
          <p:nvPr/>
        </p:nvPicPr>
        <p:blipFill>
          <a:blip r:embed="rId6"/>
          <a:stretch>
            <a:fillRect/>
          </a:stretch>
        </p:blipFill>
        <p:spPr>
          <a:xfrm>
            <a:off x="233945" y="447415"/>
            <a:ext cx="8592295" cy="5963167"/>
          </a:xfrm>
          <a:prstGeom prst="rect">
            <a:avLst/>
          </a:prstGeom>
        </p:spPr>
      </p:pic>
      <p:pic>
        <p:nvPicPr>
          <p:cNvPr id="7" name="Picture 6">
            <a:extLst>
              <a:ext uri="{FF2B5EF4-FFF2-40B4-BE49-F238E27FC236}">
                <a16:creationId xmlns:a16="http://schemas.microsoft.com/office/drawing/2014/main" id="{790DC70E-445C-2941-8AE8-847CAE3AB03A}"/>
              </a:ext>
            </a:extLst>
          </p:cNvPr>
          <p:cNvPicPr>
            <a:picLocks noChangeAspect="1"/>
          </p:cNvPicPr>
          <p:nvPr/>
        </p:nvPicPr>
        <p:blipFill>
          <a:blip r:embed="rId7"/>
          <a:stretch>
            <a:fillRect/>
          </a:stretch>
        </p:blipFill>
        <p:spPr>
          <a:xfrm>
            <a:off x="264428" y="447415"/>
            <a:ext cx="8630398" cy="5982218"/>
          </a:xfrm>
          <a:prstGeom prst="rect">
            <a:avLst/>
          </a:prstGeom>
        </p:spPr>
      </p:pic>
    </p:spTree>
    <p:extLst>
      <p:ext uri="{BB962C8B-B14F-4D97-AF65-F5344CB8AC3E}">
        <p14:creationId xmlns:p14="http://schemas.microsoft.com/office/powerpoint/2010/main" val="177513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5"/>
                                        </p:tgtEl>
                                        <p:attrNameLst>
                                          <p:attrName>ppt_x</p:attrName>
                                        </p:attrNameLst>
                                      </p:cBhvr>
                                      <p:tavLst>
                                        <p:tav tm="0">
                                          <p:val>
                                            <p:strVal val="ppt_x"/>
                                          </p:val>
                                        </p:tav>
                                        <p:tav tm="100000">
                                          <p:val>
                                            <p:strVal val="ppt_x"/>
                                          </p:val>
                                        </p:tav>
                                      </p:tavLst>
                                    </p:anim>
                                    <p:anim calcmode="lin" valueType="num">
                                      <p:cBhvr additive="base">
                                        <p:cTn id="14" dur="500"/>
                                        <p:tgtEl>
                                          <p:spTgt spid="5"/>
                                        </p:tgtEl>
                                        <p:attrNameLst>
                                          <p:attrName>ppt_y</p:attrName>
                                        </p:attrNameLst>
                                      </p:cBhvr>
                                      <p:tavLst>
                                        <p:tav tm="0">
                                          <p:val>
                                            <p:strVal val="ppt_y"/>
                                          </p:val>
                                        </p:tav>
                                        <p:tav tm="100000">
                                          <p:val>
                                            <p:strVal val="1+ppt_h/2"/>
                                          </p:val>
                                        </p:tav>
                                      </p:tavLst>
                                    </p:anim>
                                    <p:set>
                                      <p:cBhvr>
                                        <p:cTn id="15" dur="1" fill="hold">
                                          <p:stCondLst>
                                            <p:cond delay="499"/>
                                          </p:stCondLst>
                                        </p:cTn>
                                        <p:tgtEl>
                                          <p:spTgt spid="5"/>
                                        </p:tgtEl>
                                        <p:attrNameLst>
                                          <p:attrName>style.visibility</p:attrName>
                                        </p:attrNameLst>
                                      </p:cBhvr>
                                      <p:to>
                                        <p:strVal val="hidden"/>
                                      </p:to>
                                    </p:set>
                                  </p:childTnLst>
                                </p:cTn>
                              </p:par>
                              <p:par>
                                <p:cTn id="16" presetID="42"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4"/>
                                        </p:tgtEl>
                                        <p:attrNameLst>
                                          <p:attrName>ppt_x</p:attrName>
                                        </p:attrNameLst>
                                      </p:cBhvr>
                                      <p:tavLst>
                                        <p:tav tm="0">
                                          <p:val>
                                            <p:strVal val="ppt_x"/>
                                          </p:val>
                                        </p:tav>
                                        <p:tav tm="100000">
                                          <p:val>
                                            <p:strVal val="ppt_x"/>
                                          </p:val>
                                        </p:tav>
                                      </p:tavLst>
                                    </p:anim>
                                    <p:anim calcmode="lin" valueType="num">
                                      <p:cBhvr additive="base">
                                        <p:cTn id="25" dur="500"/>
                                        <p:tgtEl>
                                          <p:spTgt spid="4"/>
                                        </p:tgtEl>
                                        <p:attrNameLst>
                                          <p:attrName>ppt_y</p:attrName>
                                        </p:attrNameLst>
                                      </p:cBhvr>
                                      <p:tavLst>
                                        <p:tav tm="0">
                                          <p:val>
                                            <p:strVal val="ppt_y"/>
                                          </p:val>
                                        </p:tav>
                                        <p:tav tm="100000">
                                          <p:val>
                                            <p:strVal val="1+ppt_h/2"/>
                                          </p:val>
                                        </p:tav>
                                      </p:tavLst>
                                    </p:anim>
                                    <p:set>
                                      <p:cBhvr>
                                        <p:cTn id="26" dur="1" fill="hold">
                                          <p:stCondLst>
                                            <p:cond delay="499"/>
                                          </p:stCondLst>
                                        </p:cTn>
                                        <p:tgtEl>
                                          <p:spTgt spid="4"/>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xit" presetSubtype="10" fill="hold" nodeType="clickEffect">
                                  <p:stCondLst>
                                    <p:cond delay="0"/>
                                  </p:stCondLst>
                                  <p:childTnLst>
                                    <p:animEffect transition="out" filter="randombar(horizontal)">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4" presetClass="entr" presetSubtype="1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randombar(horizontal)">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B0E6C9E-CB2B-2F2E-F625-0DE02DB43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A92E0C-3E15-8A79-CDE7-CD480E3E0B4D}"/>
              </a:ext>
            </a:extLst>
          </p:cNvPr>
          <p:cNvSpPr>
            <a:spLocks noGrp="1"/>
          </p:cNvSpPr>
          <p:nvPr>
            <p:ph type="ctrTitle"/>
          </p:nvPr>
        </p:nvSpPr>
        <p:spPr>
          <a:xfrm>
            <a:off x="1524000" y="2790824"/>
            <a:ext cx="9144000" cy="1033463"/>
          </a:xfrm>
          <a:solidFill>
            <a:schemeClr val="tx1">
              <a:alpha val="71000"/>
            </a:schemeClr>
          </a:solidFill>
          <a:ln>
            <a:solidFill>
              <a:schemeClr val="tx1"/>
            </a:solidFill>
          </a:ln>
        </p:spPr>
        <p:txBody>
          <a:bodyPr>
            <a:normAutofit fontScale="90000"/>
          </a:bodyPr>
          <a:lstStyle/>
          <a:p>
            <a:r>
              <a:rPr lang="en-CA" sz="6600" dirty="0">
                <a:solidFill>
                  <a:schemeClr val="bg1"/>
                </a:solidFill>
                <a:latin typeface="Garamond" panose="02020404030301010803" pitchFamily="18" charset="0"/>
              </a:rPr>
              <a:t>Where do we go from here?</a:t>
            </a:r>
          </a:p>
        </p:txBody>
      </p:sp>
    </p:spTree>
    <p:extLst>
      <p:ext uri="{BB962C8B-B14F-4D97-AF65-F5344CB8AC3E}">
        <p14:creationId xmlns:p14="http://schemas.microsoft.com/office/powerpoint/2010/main" val="3391251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D622-40A0-CFD2-6128-92610A4DF09B}"/>
            </a:ext>
          </a:extLst>
        </p:cNvPr>
        <p:cNvGrpSpPr/>
        <p:nvPr/>
      </p:nvGrpSpPr>
      <p:grpSpPr>
        <a:xfrm>
          <a:off x="0" y="0"/>
          <a:ext cx="0" cy="0"/>
          <a:chOff x="0" y="0"/>
          <a:chExt cx="0" cy="0"/>
        </a:xfrm>
      </p:grpSpPr>
      <p:pic>
        <p:nvPicPr>
          <p:cNvPr id="2058" name="Picture 10">
            <a:extLst>
              <a:ext uri="{FF2B5EF4-FFF2-40B4-BE49-F238E27FC236}">
                <a16:creationId xmlns:a16="http://schemas.microsoft.com/office/drawing/2014/main" id="{1815FC62-C77D-A433-6065-7E92518611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50"/>
                    </a14:imgEffect>
                    <a14:imgEffect>
                      <a14:brightnessContrast bright="-20000"/>
                    </a14:imgEffect>
                  </a14:imgLayer>
                </a14:imgProps>
              </a:ext>
              <a:ext uri="{28A0092B-C50C-407E-A947-70E740481C1C}">
                <a14:useLocalDpi xmlns:a14="http://schemas.microsoft.com/office/drawing/2010/main" val="0"/>
              </a:ext>
            </a:extLst>
          </a:blip>
          <a:srcRect/>
          <a:stretch/>
        </p:blipFill>
        <p:spPr bwMode="auto">
          <a:xfrm>
            <a:off x="1084" y="0"/>
            <a:ext cx="12189832" cy="6858000"/>
          </a:xfrm>
          <a:prstGeom prst="rect">
            <a:avLst/>
          </a:prstGeom>
          <a:blipFill>
            <a:blip r:embed="rId5"/>
            <a:stretch>
              <a:fillRect/>
            </a:stretch>
          </a:blipFill>
        </p:spPr>
      </p:pic>
      <p:graphicFrame>
        <p:nvGraphicFramePr>
          <p:cNvPr id="7" name="Diagram 6">
            <a:extLst>
              <a:ext uri="{FF2B5EF4-FFF2-40B4-BE49-F238E27FC236}">
                <a16:creationId xmlns:a16="http://schemas.microsoft.com/office/drawing/2014/main" id="{55A70FCE-1F64-8025-D109-4AB91D616AF0}"/>
              </a:ext>
            </a:extLst>
          </p:cNvPr>
          <p:cNvGraphicFramePr/>
          <p:nvPr>
            <p:extLst>
              <p:ext uri="{D42A27DB-BD31-4B8C-83A1-F6EECF244321}">
                <p14:modId xmlns:p14="http://schemas.microsoft.com/office/powerpoint/2010/main" val="3559741006"/>
              </p:ext>
            </p:extLst>
          </p:nvPr>
        </p:nvGraphicFramePr>
        <p:xfrm>
          <a:off x="415471" y="3405762"/>
          <a:ext cx="11361057" cy="24235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9" name="Straight Connector 8">
            <a:extLst>
              <a:ext uri="{FF2B5EF4-FFF2-40B4-BE49-F238E27FC236}">
                <a16:creationId xmlns:a16="http://schemas.microsoft.com/office/drawing/2014/main" id="{6AAAA14F-C964-FA4D-76D1-1F9F78433EF6}"/>
              </a:ext>
            </a:extLst>
          </p:cNvPr>
          <p:cNvCxnSpPr/>
          <p:nvPr/>
        </p:nvCxnSpPr>
        <p:spPr>
          <a:xfrm>
            <a:off x="3885592" y="3731909"/>
            <a:ext cx="0" cy="17217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2D04E4-3DF5-F6CE-EFE5-57FE40FD50E0}"/>
              </a:ext>
            </a:extLst>
          </p:cNvPr>
          <p:cNvSpPr txBox="1"/>
          <p:nvPr/>
        </p:nvSpPr>
        <p:spPr>
          <a:xfrm>
            <a:off x="415471" y="505838"/>
            <a:ext cx="6851091" cy="1323439"/>
          </a:xfrm>
          <a:prstGeom prst="rect">
            <a:avLst/>
          </a:prstGeom>
          <a:noFill/>
        </p:spPr>
        <p:txBody>
          <a:bodyPr wrap="square" rtlCol="0">
            <a:spAutoFit/>
          </a:bodyPr>
          <a:lstStyle/>
          <a:p>
            <a:r>
              <a:rPr lang="en-CA" sz="8000" dirty="0">
                <a:solidFill>
                  <a:schemeClr val="bg1"/>
                </a:solidFill>
                <a:latin typeface="Garamond" panose="02020404030301010803" pitchFamily="18" charset="0"/>
              </a:rPr>
              <a:t>Next Steps:</a:t>
            </a:r>
          </a:p>
        </p:txBody>
      </p:sp>
      <p:cxnSp>
        <p:nvCxnSpPr>
          <p:cNvPr id="6" name="Straight Connector 5">
            <a:extLst>
              <a:ext uri="{FF2B5EF4-FFF2-40B4-BE49-F238E27FC236}">
                <a16:creationId xmlns:a16="http://schemas.microsoft.com/office/drawing/2014/main" id="{58BB51AB-37D5-36DA-D7BC-95EA534F9C03}"/>
              </a:ext>
            </a:extLst>
          </p:cNvPr>
          <p:cNvCxnSpPr/>
          <p:nvPr/>
        </p:nvCxnSpPr>
        <p:spPr>
          <a:xfrm>
            <a:off x="8305192" y="3630309"/>
            <a:ext cx="0" cy="17217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56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058"/>
                                        </p:tgtEl>
                                      </p:cBhvr>
                                      <p:by x="150000" y="150000"/>
                                    </p:animScale>
                                  </p:childTnLst>
                                </p:cTn>
                              </p:par>
                            </p:childTnLst>
                          </p:cTn>
                        </p:par>
                        <p:par>
                          <p:cTn id="7" fill="hold">
                            <p:stCondLst>
                              <p:cond delay="2000"/>
                            </p:stCondLst>
                            <p:childTnLst>
                              <p:par>
                                <p:cTn id="8" presetID="42"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Lst>
          </a:blip>
          <a:srcRect/>
          <a:stretch>
            <a:fillRect t="-6000" b="-6000"/>
          </a:stretch>
        </a:blipFill>
        <a:effectLst/>
      </p:bgPr>
    </p:bg>
    <p:spTree>
      <p:nvGrpSpPr>
        <p:cNvPr id="1" name="">
          <a:extLst>
            <a:ext uri="{FF2B5EF4-FFF2-40B4-BE49-F238E27FC236}">
              <a16:creationId xmlns:a16="http://schemas.microsoft.com/office/drawing/2014/main" id="{75A57603-75DC-455F-729D-5B89F6E20396}"/>
            </a:ext>
          </a:extLst>
        </p:cNvPr>
        <p:cNvGrpSpPr/>
        <p:nvPr/>
      </p:nvGrpSpPr>
      <p:grpSpPr>
        <a:xfrm>
          <a:off x="0" y="0"/>
          <a:ext cx="0" cy="0"/>
          <a:chOff x="0" y="0"/>
          <a:chExt cx="0" cy="0"/>
        </a:xfrm>
      </p:grpSpPr>
      <p:pic>
        <p:nvPicPr>
          <p:cNvPr id="11266" name="Picture 2" descr="Image result for let the weekend begin gif">
            <a:extLst>
              <a:ext uri="{FF2B5EF4-FFF2-40B4-BE49-F238E27FC236}">
                <a16:creationId xmlns:a16="http://schemas.microsoft.com/office/drawing/2014/main" id="{F4F94009-BB8F-3563-DD7C-30B5AB036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2041525"/>
            <a:ext cx="47625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22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4D8883A-1FD6-7EB5-D29F-62C02AFDAE58}"/>
            </a:ext>
          </a:extLst>
        </p:cNvPr>
        <p:cNvGrpSpPr/>
        <p:nvPr/>
      </p:nvGrpSpPr>
      <p:grpSpPr>
        <a:xfrm>
          <a:off x="0" y="0"/>
          <a:ext cx="0" cy="0"/>
          <a:chOff x="0" y="0"/>
          <a:chExt cx="0" cy="0"/>
        </a:xfrm>
      </p:grpSpPr>
      <p:pic>
        <p:nvPicPr>
          <p:cNvPr id="9218" name="Picture 2" descr="Image result for Interstellar Fan Art">
            <a:extLst>
              <a:ext uri="{FF2B5EF4-FFF2-40B4-BE49-F238E27FC236}">
                <a16:creationId xmlns:a16="http://schemas.microsoft.com/office/drawing/2014/main" id="{7B56663D-34CD-EA50-EE17-B5B583351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385762"/>
            <a:ext cx="4514850" cy="60864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5AA1142-CAC7-53E2-F717-64A5766013EA}"/>
              </a:ext>
            </a:extLst>
          </p:cNvPr>
          <p:cNvSpPr txBox="1"/>
          <p:nvPr/>
        </p:nvSpPr>
        <p:spPr>
          <a:xfrm>
            <a:off x="6096000" y="3044279"/>
            <a:ext cx="5257800" cy="769441"/>
          </a:xfrm>
          <a:prstGeom prst="rect">
            <a:avLst/>
          </a:prstGeom>
          <a:ln/>
        </p:spPr>
        <p:style>
          <a:lnRef idx="3">
            <a:schemeClr val="lt1"/>
          </a:lnRef>
          <a:fillRef idx="1">
            <a:schemeClr val="dk1"/>
          </a:fillRef>
          <a:effectRef idx="1">
            <a:schemeClr val="dk1"/>
          </a:effectRef>
          <a:fontRef idx="minor">
            <a:schemeClr val="lt1"/>
          </a:fontRef>
        </p:style>
        <p:txBody>
          <a:bodyPr wrap="square" rtlCol="0" anchor="ctr">
            <a:spAutoFit/>
          </a:bodyPr>
          <a:lstStyle/>
          <a:p>
            <a:pPr algn="ctr"/>
            <a:r>
              <a:rPr lang="en-CA" sz="4400" dirty="0">
                <a:solidFill>
                  <a:schemeClr val="bg1"/>
                </a:solidFill>
                <a:latin typeface="Garamond" panose="02020404030301010803" pitchFamily="18" charset="0"/>
              </a:rPr>
              <a:t>THE END ..</a:t>
            </a:r>
            <a:endParaRPr lang="en-CA" sz="4400" dirty="0"/>
          </a:p>
        </p:txBody>
      </p:sp>
    </p:spTree>
    <p:extLst>
      <p:ext uri="{BB962C8B-B14F-4D97-AF65-F5344CB8AC3E}">
        <p14:creationId xmlns:p14="http://schemas.microsoft.com/office/powerpoint/2010/main" val="187948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1000"/>
                                        <p:tgtEl>
                                          <p:spTgt spid="9218"/>
                                        </p:tgtEl>
                                      </p:cBhvr>
                                    </p:animEffect>
                                    <p:anim calcmode="lin" valueType="num">
                                      <p:cBhvr>
                                        <p:cTn id="13" dur="1000" fill="hold"/>
                                        <p:tgtEl>
                                          <p:spTgt spid="9218"/>
                                        </p:tgtEl>
                                        <p:attrNameLst>
                                          <p:attrName>ppt_x</p:attrName>
                                        </p:attrNameLst>
                                      </p:cBhvr>
                                      <p:tavLst>
                                        <p:tav tm="0">
                                          <p:val>
                                            <p:strVal val="#ppt_x"/>
                                          </p:val>
                                        </p:tav>
                                        <p:tav tm="100000">
                                          <p:val>
                                            <p:strVal val="#ppt_x"/>
                                          </p:val>
                                        </p:tav>
                                      </p:tavLst>
                                    </p:anim>
                                    <p:anim calcmode="lin" valueType="num">
                                      <p:cBhvr>
                                        <p:cTn id="14"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56" name="Picture 4">
            <a:extLst>
              <a:ext uri="{FF2B5EF4-FFF2-40B4-BE49-F238E27FC236}">
                <a16:creationId xmlns:a16="http://schemas.microsoft.com/office/drawing/2014/main" id="{9EA8B2B6-EC1B-EA5D-EE82-A87828F068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 t="14898" r="119" b="102"/>
          <a:stretch/>
        </p:blipFill>
        <p:spPr bwMode="auto">
          <a:xfrm>
            <a:off x="0" y="0"/>
            <a:ext cx="12177472" cy="6849828"/>
          </a:xfrm>
          <a:prstGeom prst="rect">
            <a:avLst/>
          </a:prstGeom>
          <a:noFill/>
          <a:extLst>
            <a:ext uri="{909E8E84-426E-40DD-AFC4-6F175D3DCCD1}">
              <a14:hiddenFill xmlns:a14="http://schemas.microsoft.com/office/drawing/2010/main">
                <a:solidFill>
                  <a:srgbClr val="FFFFFF"/>
                </a:solidFill>
              </a14:hiddenFill>
            </a:ext>
          </a:extLst>
        </p:spPr>
      </p:pic>
      <p:sp>
        <p:nvSpPr>
          <p:cNvPr id="1061" name="TextBox 1060">
            <a:extLst>
              <a:ext uri="{FF2B5EF4-FFF2-40B4-BE49-F238E27FC236}">
                <a16:creationId xmlns:a16="http://schemas.microsoft.com/office/drawing/2014/main" id="{A9BCE34E-3F95-4644-2498-2DFFE252BA4F}"/>
              </a:ext>
            </a:extLst>
          </p:cNvPr>
          <p:cNvSpPr txBox="1"/>
          <p:nvPr/>
        </p:nvSpPr>
        <p:spPr>
          <a:xfrm>
            <a:off x="9629775" y="1812925"/>
            <a:ext cx="914400" cy="369332"/>
          </a:xfrm>
          <a:prstGeom prst="rect">
            <a:avLst/>
          </a:prstGeom>
          <a:noFill/>
        </p:spPr>
        <p:txBody>
          <a:bodyPr wrap="square" rtlCol="0">
            <a:spAutoFit/>
          </a:bodyPr>
          <a:lstStyle/>
          <a:p>
            <a:r>
              <a:rPr lang="en-CA" dirty="0">
                <a:ln w="0"/>
                <a:effectLst>
                  <a:outerShdw blurRad="38100" dist="19050" dir="2700000" algn="tl" rotWithShape="0">
                    <a:schemeClr val="dk1">
                      <a:alpha val="40000"/>
                    </a:schemeClr>
                  </a:outerShdw>
                </a:effectLst>
              </a:rPr>
              <a:t>s</a:t>
            </a:r>
            <a:endParaRPr lang="en-CA" dirty="0"/>
          </a:p>
        </p:txBody>
      </p:sp>
    </p:spTree>
    <p:extLst>
      <p:ext uri="{BB962C8B-B14F-4D97-AF65-F5344CB8AC3E}">
        <p14:creationId xmlns:p14="http://schemas.microsoft.com/office/powerpoint/2010/main" val="1496693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EEEAF5C2-CD46-AF52-B10D-57296523C8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E55B41DA-EF32-150D-6EEF-7CB7FEDE6A60}"/>
              </a:ext>
            </a:extLst>
          </p:cNvPr>
          <p:cNvGraphicFramePr/>
          <p:nvPr>
            <p:extLst>
              <p:ext uri="{D42A27DB-BD31-4B8C-83A1-F6EECF244321}">
                <p14:modId xmlns:p14="http://schemas.microsoft.com/office/powerpoint/2010/main" val="1393705358"/>
              </p:ext>
            </p:extLst>
          </p:nvPr>
        </p:nvGraphicFramePr>
        <p:xfrm>
          <a:off x="415471" y="2819399"/>
          <a:ext cx="11361057" cy="40386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9" name="Straight Connector 8">
            <a:extLst>
              <a:ext uri="{FF2B5EF4-FFF2-40B4-BE49-F238E27FC236}">
                <a16:creationId xmlns:a16="http://schemas.microsoft.com/office/drawing/2014/main" id="{C4A370C9-5BEB-A067-9643-E8A5F8070CB1}"/>
              </a:ext>
            </a:extLst>
          </p:cNvPr>
          <p:cNvCxnSpPr/>
          <p:nvPr/>
        </p:nvCxnSpPr>
        <p:spPr>
          <a:xfrm>
            <a:off x="3171217" y="3920247"/>
            <a:ext cx="0" cy="17217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4CDEA9A-3C8E-715A-113F-A04C4C0C56A0}"/>
              </a:ext>
            </a:extLst>
          </p:cNvPr>
          <p:cNvSpPr txBox="1"/>
          <p:nvPr/>
        </p:nvSpPr>
        <p:spPr>
          <a:xfrm>
            <a:off x="415471" y="505838"/>
            <a:ext cx="6851091" cy="2554545"/>
          </a:xfrm>
          <a:prstGeom prst="rect">
            <a:avLst/>
          </a:prstGeom>
          <a:noFill/>
        </p:spPr>
        <p:txBody>
          <a:bodyPr wrap="square" rtlCol="0">
            <a:spAutoFit/>
          </a:bodyPr>
          <a:lstStyle/>
          <a:p>
            <a:r>
              <a:rPr lang="en-CA" sz="8000" dirty="0">
                <a:solidFill>
                  <a:schemeClr val="bg1"/>
                </a:solidFill>
                <a:latin typeface="Garamond" panose="02020404030301010803" pitchFamily="18" charset="0"/>
              </a:rPr>
              <a:t>Where it’s needed</a:t>
            </a:r>
          </a:p>
        </p:txBody>
      </p:sp>
      <p:cxnSp>
        <p:nvCxnSpPr>
          <p:cNvPr id="13" name="Straight Connector 12">
            <a:extLst>
              <a:ext uri="{FF2B5EF4-FFF2-40B4-BE49-F238E27FC236}">
                <a16:creationId xmlns:a16="http://schemas.microsoft.com/office/drawing/2014/main" id="{EC0E9AEF-9733-30D6-F58A-9B842259DBE7}"/>
              </a:ext>
            </a:extLst>
          </p:cNvPr>
          <p:cNvCxnSpPr/>
          <p:nvPr/>
        </p:nvCxnSpPr>
        <p:spPr>
          <a:xfrm>
            <a:off x="6096000" y="3920247"/>
            <a:ext cx="0" cy="17217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BC0B3C-FC4D-D9F8-7224-A85624729684}"/>
              </a:ext>
            </a:extLst>
          </p:cNvPr>
          <p:cNvCxnSpPr/>
          <p:nvPr/>
        </p:nvCxnSpPr>
        <p:spPr>
          <a:xfrm>
            <a:off x="9218579" y="3920247"/>
            <a:ext cx="0" cy="17217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2" descr="A cartoon of a person with a question mark&#10;&#10;Description automatically generated">
            <a:extLst>
              <a:ext uri="{FF2B5EF4-FFF2-40B4-BE49-F238E27FC236}">
                <a16:creationId xmlns:a16="http://schemas.microsoft.com/office/drawing/2014/main" id="{64396EB2-E44E-7A1A-2523-AF663D5BED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7414" y="1578634"/>
            <a:ext cx="1705093" cy="198758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54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05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39EAF-AB74-6658-DCD5-0BC3E5DE4C7C}"/>
            </a:ext>
          </a:extLst>
        </p:cNvPr>
        <p:cNvGrpSpPr/>
        <p:nvPr/>
      </p:nvGrpSpPr>
      <p:grpSpPr>
        <a:xfrm>
          <a:off x="0" y="0"/>
          <a:ext cx="0" cy="0"/>
          <a:chOff x="0" y="0"/>
          <a:chExt cx="0" cy="0"/>
        </a:xfrm>
      </p:grpSpPr>
      <p:pic>
        <p:nvPicPr>
          <p:cNvPr id="5126" name="Picture 6">
            <a:extLst>
              <a:ext uri="{FF2B5EF4-FFF2-40B4-BE49-F238E27FC236}">
                <a16:creationId xmlns:a16="http://schemas.microsoft.com/office/drawing/2014/main" id="{58199A31-11BA-35CC-CCC1-8A7A25F8B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9843E8DB-9AB7-141A-80FC-542AE963795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r="51797"/>
          <a:stretch/>
        </p:blipFill>
        <p:spPr bwMode="auto">
          <a:xfrm>
            <a:off x="3357562" y="0"/>
            <a:ext cx="5876925"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6F73FABD-D37D-16DF-C931-F372EED41068}"/>
              </a:ext>
            </a:extLst>
          </p:cNvPr>
          <p:cNvGraphicFramePr/>
          <p:nvPr>
            <p:extLst>
              <p:ext uri="{D42A27DB-BD31-4B8C-83A1-F6EECF244321}">
                <p14:modId xmlns:p14="http://schemas.microsoft.com/office/powerpoint/2010/main" val="1626429851"/>
              </p:ext>
            </p:extLst>
          </p:nvPr>
        </p:nvGraphicFramePr>
        <p:xfrm>
          <a:off x="3838574" y="333375"/>
          <a:ext cx="4857750" cy="60293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9717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a:extLst>
            <a:ext uri="{FF2B5EF4-FFF2-40B4-BE49-F238E27FC236}">
              <a16:creationId xmlns:a16="http://schemas.microsoft.com/office/drawing/2014/main" id="{3D104B2C-C8BF-4B72-1FC0-9E5953741BA7}"/>
            </a:ext>
          </a:extLst>
        </p:cNvPr>
        <p:cNvGrpSpPr/>
        <p:nvPr/>
      </p:nvGrpSpPr>
      <p:grpSpPr>
        <a:xfrm>
          <a:off x="0" y="0"/>
          <a:ext cx="0" cy="0"/>
          <a:chOff x="0" y="0"/>
          <a:chExt cx="0" cy="0"/>
        </a:xfrm>
      </p:grpSpPr>
      <p:pic>
        <p:nvPicPr>
          <p:cNvPr id="7172" name="Picture 4" descr="Image result for head scratch sketon gif">
            <a:extLst>
              <a:ext uri="{FF2B5EF4-FFF2-40B4-BE49-F238E27FC236}">
                <a16:creationId xmlns:a16="http://schemas.microsoft.com/office/drawing/2014/main" id="{D78DB053-78D8-0181-DBC7-9DE2917F1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305" y="2590800"/>
            <a:ext cx="300339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85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1000"/>
                                        <p:tgtEl>
                                          <p:spTgt spid="7172"/>
                                        </p:tgtEl>
                                      </p:cBhvr>
                                    </p:animEffect>
                                    <p:anim calcmode="lin" valueType="num">
                                      <p:cBhvr>
                                        <p:cTn id="8" dur="1000" fill="hold"/>
                                        <p:tgtEl>
                                          <p:spTgt spid="7172"/>
                                        </p:tgtEl>
                                        <p:attrNameLst>
                                          <p:attrName>ppt_x</p:attrName>
                                        </p:attrNameLst>
                                      </p:cBhvr>
                                      <p:tavLst>
                                        <p:tav tm="0">
                                          <p:val>
                                            <p:strVal val="#ppt_x"/>
                                          </p:val>
                                        </p:tav>
                                        <p:tav tm="100000">
                                          <p:val>
                                            <p:strVal val="#ppt_x"/>
                                          </p:val>
                                        </p:tav>
                                      </p:tavLst>
                                    </p:anim>
                                    <p:anim calcmode="lin" valueType="num">
                                      <p:cBhvr>
                                        <p:cTn id="9" dur="1000" fill="hold"/>
                                        <p:tgtEl>
                                          <p:spTgt spid="7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45790C9-AAF4-6F56-722C-3133258F26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10C50FE-4960-A70C-53E7-F4E69E2E2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895" y="0"/>
            <a:ext cx="3859105" cy="6858000"/>
          </a:xfrm>
          <a:prstGeom prst="rect">
            <a:avLst/>
          </a:prstGeom>
        </p:spPr>
      </p:pic>
      <p:sp>
        <p:nvSpPr>
          <p:cNvPr id="5" name="TextBox 4">
            <a:extLst>
              <a:ext uri="{FF2B5EF4-FFF2-40B4-BE49-F238E27FC236}">
                <a16:creationId xmlns:a16="http://schemas.microsoft.com/office/drawing/2014/main" id="{D76F9EF3-E1E7-C562-52B6-B6FDC0B7052A}"/>
              </a:ext>
            </a:extLst>
          </p:cNvPr>
          <p:cNvSpPr txBox="1"/>
          <p:nvPr/>
        </p:nvSpPr>
        <p:spPr>
          <a:xfrm>
            <a:off x="360470" y="2600116"/>
            <a:ext cx="7467600" cy="2123658"/>
          </a:xfrm>
          <a:prstGeom prst="rect">
            <a:avLst/>
          </a:prstGeom>
          <a:ln/>
        </p:spPr>
        <p:style>
          <a:lnRef idx="3">
            <a:schemeClr val="lt1"/>
          </a:lnRef>
          <a:fillRef idx="1">
            <a:schemeClr val="dk1"/>
          </a:fillRef>
          <a:effectRef idx="1">
            <a:schemeClr val="dk1"/>
          </a:effectRef>
          <a:fontRef idx="minor">
            <a:schemeClr val="lt1"/>
          </a:fontRef>
        </p:style>
        <p:txBody>
          <a:bodyPr wrap="square" rtlCol="0" anchor="ctr">
            <a:spAutoFit/>
          </a:bodyPr>
          <a:lstStyle/>
          <a:p>
            <a:pPr algn="ctr"/>
            <a:r>
              <a:rPr lang="en-CA" sz="4400" dirty="0">
                <a:solidFill>
                  <a:schemeClr val="bg1"/>
                </a:solidFill>
                <a:latin typeface="Garamond" panose="02020404030301010803" pitchFamily="18" charset="0"/>
              </a:rPr>
              <a:t>Create a Machine-learning model that takes financial information to make a prediction</a:t>
            </a:r>
            <a:endParaRPr lang="en-CA" sz="4400" dirty="0"/>
          </a:p>
        </p:txBody>
      </p:sp>
      <p:sp>
        <p:nvSpPr>
          <p:cNvPr id="8" name="TextBox 7">
            <a:extLst>
              <a:ext uri="{FF2B5EF4-FFF2-40B4-BE49-F238E27FC236}">
                <a16:creationId xmlns:a16="http://schemas.microsoft.com/office/drawing/2014/main" id="{06B0E3DA-CD35-1ADB-F107-BDDCCCAB5E1E}"/>
              </a:ext>
            </a:extLst>
          </p:cNvPr>
          <p:cNvSpPr txBox="1"/>
          <p:nvPr/>
        </p:nvSpPr>
        <p:spPr>
          <a:xfrm>
            <a:off x="0" y="6460093"/>
            <a:ext cx="6096000" cy="276999"/>
          </a:xfrm>
          <a:prstGeom prst="rect">
            <a:avLst/>
          </a:prstGeom>
          <a:noFill/>
        </p:spPr>
        <p:txBody>
          <a:bodyPr wrap="square" rtlCol="0">
            <a:spAutoFit/>
          </a:bodyPr>
          <a:lstStyle/>
          <a:p>
            <a:r>
              <a:rPr lang="en-CA" sz="1200" u="sng" dirty="0"/>
              <a:t>Link: </a:t>
            </a:r>
            <a:r>
              <a:rPr lang="en-US" sz="1200" u="sng" dirty="0">
                <a:hlinkClick r:id="rId4">
                  <a:extLst>
                    <a:ext uri="{A12FA001-AC4F-418D-AE19-62706E023703}">
                      <ahyp:hlinkClr xmlns:ahyp="http://schemas.microsoft.com/office/drawing/2018/hyperlinkcolor" val="tx"/>
                    </a:ext>
                  </a:extLst>
                </a:hlinkClick>
              </a:rPr>
              <a:t>Home Credit - Credit Risk Model Stability | Kaggle</a:t>
            </a:r>
            <a:endParaRPr lang="en-CA" sz="1200" u="sng" dirty="0"/>
          </a:p>
        </p:txBody>
      </p:sp>
    </p:spTree>
    <p:extLst>
      <p:ext uri="{BB962C8B-B14F-4D97-AF65-F5344CB8AC3E}">
        <p14:creationId xmlns:p14="http://schemas.microsoft.com/office/powerpoint/2010/main" val="3024436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543C877-0F24-98C7-D9A0-7DBACDBD7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30191-C5B1-91DC-1327-7156870E9939}"/>
              </a:ext>
            </a:extLst>
          </p:cNvPr>
          <p:cNvSpPr>
            <a:spLocks noGrp="1"/>
          </p:cNvSpPr>
          <p:nvPr>
            <p:ph type="ctrTitle"/>
          </p:nvPr>
        </p:nvSpPr>
        <p:spPr>
          <a:xfrm>
            <a:off x="1428750" y="2876550"/>
            <a:ext cx="9144000" cy="938212"/>
          </a:xfrm>
        </p:spPr>
        <p:txBody>
          <a:bodyPr/>
          <a:lstStyle/>
          <a:p>
            <a:r>
              <a:rPr lang="en-CA" dirty="0">
                <a:solidFill>
                  <a:schemeClr val="bg1"/>
                </a:solidFill>
                <a:latin typeface="Garamond" panose="02020404030301010803" pitchFamily="18" charset="0"/>
              </a:rPr>
              <a:t>What do we mean by stable?</a:t>
            </a:r>
          </a:p>
        </p:txBody>
      </p:sp>
      <p:sp>
        <p:nvSpPr>
          <p:cNvPr id="3" name="Subtitle 2">
            <a:extLst>
              <a:ext uri="{FF2B5EF4-FFF2-40B4-BE49-F238E27FC236}">
                <a16:creationId xmlns:a16="http://schemas.microsoft.com/office/drawing/2014/main" id="{759F7919-1681-68E2-6A49-8188C38ED939}"/>
              </a:ext>
            </a:extLst>
          </p:cNvPr>
          <p:cNvSpPr>
            <a:spLocks noGrp="1"/>
          </p:cNvSpPr>
          <p:nvPr>
            <p:ph type="subTitle" idx="1"/>
          </p:nvPr>
        </p:nvSpPr>
        <p:spPr>
          <a:xfrm>
            <a:off x="1428750" y="4964113"/>
            <a:ext cx="9144000" cy="1293812"/>
          </a:xfrm>
          <a:ln>
            <a:solidFill>
              <a:schemeClr val="bg1"/>
            </a:solidFill>
          </a:ln>
        </p:spPr>
        <p:txBody>
          <a:bodyPr anchor="ctr">
            <a:normAutofit/>
          </a:bodyPr>
          <a:lstStyle/>
          <a:p>
            <a:r>
              <a:rPr lang="en-US" b="0" i="0" dirty="0">
                <a:solidFill>
                  <a:schemeClr val="bg1"/>
                </a:solidFill>
                <a:effectLst/>
                <a:latin typeface="Inter"/>
              </a:rPr>
              <a:t>Credit scoring models typically have a lifecycle of a year or more, and their consistent performance over time is key. The solution must be stable over weeks on the future sample (test set).</a:t>
            </a:r>
            <a:endParaRPr lang="en-CA" dirty="0">
              <a:solidFill>
                <a:schemeClr val="bg1"/>
              </a:solidFill>
            </a:endParaRPr>
          </a:p>
        </p:txBody>
      </p:sp>
    </p:spTree>
    <p:extLst>
      <p:ext uri="{BB962C8B-B14F-4D97-AF65-F5344CB8AC3E}">
        <p14:creationId xmlns:p14="http://schemas.microsoft.com/office/powerpoint/2010/main" val="53417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8000" b="-108000"/>
          </a:stretch>
        </a:blipFill>
        <a:effectLst/>
      </p:bgPr>
    </p:bg>
    <p:spTree>
      <p:nvGrpSpPr>
        <p:cNvPr id="1" name="">
          <a:extLst>
            <a:ext uri="{FF2B5EF4-FFF2-40B4-BE49-F238E27FC236}">
              <a16:creationId xmlns:a16="http://schemas.microsoft.com/office/drawing/2014/main" id="{8EA4C502-227B-8F8D-05DE-70E1D497E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F738A-24BD-A9C0-9413-BC38E091E0AF}"/>
              </a:ext>
            </a:extLst>
          </p:cNvPr>
          <p:cNvSpPr>
            <a:spLocks noGrp="1"/>
          </p:cNvSpPr>
          <p:nvPr>
            <p:ph type="ctrTitle"/>
          </p:nvPr>
        </p:nvSpPr>
        <p:spPr>
          <a:xfrm>
            <a:off x="1523999" y="2039143"/>
            <a:ext cx="9144000" cy="938213"/>
          </a:xfrm>
          <a:solidFill>
            <a:schemeClr val="bg2"/>
          </a:solidFill>
        </p:spPr>
        <p:txBody>
          <a:bodyPr/>
          <a:lstStyle/>
          <a:p>
            <a:r>
              <a:rPr lang="en-CA" dirty="0">
                <a:latin typeface="Garamond" panose="02020404030301010803" pitchFamily="18" charset="0"/>
              </a:rPr>
              <a:t>Dataset Overview</a:t>
            </a:r>
          </a:p>
        </p:txBody>
      </p:sp>
      <p:sp>
        <p:nvSpPr>
          <p:cNvPr id="3" name="Subtitle 2">
            <a:extLst>
              <a:ext uri="{FF2B5EF4-FFF2-40B4-BE49-F238E27FC236}">
                <a16:creationId xmlns:a16="http://schemas.microsoft.com/office/drawing/2014/main" id="{D6C9191F-644E-6855-3D40-965A7FF33915}"/>
              </a:ext>
            </a:extLst>
          </p:cNvPr>
          <p:cNvSpPr>
            <a:spLocks noGrp="1"/>
          </p:cNvSpPr>
          <p:nvPr>
            <p:ph type="subTitle" idx="1"/>
          </p:nvPr>
        </p:nvSpPr>
        <p:spPr>
          <a:xfrm>
            <a:off x="2824162" y="3429000"/>
            <a:ext cx="6543675" cy="1485900"/>
          </a:xfrm>
          <a:solidFill>
            <a:schemeClr val="bg2"/>
          </a:solidFill>
        </p:spPr>
        <p:txBody>
          <a:bodyPr>
            <a:normAutofit/>
          </a:bodyPr>
          <a:lstStyle/>
          <a:p>
            <a:pPr marL="342900" indent="-342900">
              <a:buFont typeface="Arial" panose="020B0604020202020204" pitchFamily="34" charset="0"/>
              <a:buChar char="•"/>
            </a:pPr>
            <a:r>
              <a:rPr lang="en-CA" dirty="0"/>
              <a:t>1,000,000 + rows of data and 220 columns</a:t>
            </a:r>
          </a:p>
          <a:p>
            <a:pPr marL="342900" indent="-342900">
              <a:buFont typeface="Arial" panose="020B0604020202020204" pitchFamily="34" charset="0"/>
              <a:buChar char="•"/>
            </a:pPr>
            <a:r>
              <a:rPr lang="en-CA" dirty="0"/>
              <a:t>Sparse Data: Less than &lt;10% of full information</a:t>
            </a:r>
          </a:p>
          <a:p>
            <a:pPr marL="342900" indent="-342900">
              <a:buFont typeface="Arial" panose="020B0604020202020204" pitchFamily="34" charset="0"/>
              <a:buChar char="•"/>
            </a:pPr>
            <a:r>
              <a:rPr lang="en-CA" dirty="0"/>
              <a:t>High Imbalance: 97% no default</a:t>
            </a:r>
          </a:p>
          <a:p>
            <a:pPr marL="342900" indent="-342900">
              <a:buFont typeface="Arial" panose="020B0604020202020204" pitchFamily="34" charset="0"/>
              <a:buChar char="•"/>
            </a:pPr>
            <a:endParaRPr lang="en-CA" dirty="0"/>
          </a:p>
        </p:txBody>
      </p:sp>
      <p:sp>
        <p:nvSpPr>
          <p:cNvPr id="4" name="TextBox 3">
            <a:extLst>
              <a:ext uri="{FF2B5EF4-FFF2-40B4-BE49-F238E27FC236}">
                <a16:creationId xmlns:a16="http://schemas.microsoft.com/office/drawing/2014/main" id="{5ADF1150-2014-E995-1478-7EFC4DE01290}"/>
              </a:ext>
            </a:extLst>
          </p:cNvPr>
          <p:cNvSpPr txBox="1"/>
          <p:nvPr/>
        </p:nvSpPr>
        <p:spPr>
          <a:xfrm>
            <a:off x="7486650" y="6519446"/>
            <a:ext cx="4705350" cy="338554"/>
          </a:xfrm>
          <a:prstGeom prst="rect">
            <a:avLst/>
          </a:prstGeom>
          <a:noFill/>
        </p:spPr>
        <p:txBody>
          <a:bodyPr wrap="square" rtlCol="0">
            <a:spAutoFit/>
          </a:bodyPr>
          <a:lstStyle/>
          <a:p>
            <a:r>
              <a:rPr lang="en-CA" sz="1600" dirty="0"/>
              <a:t>Link: </a:t>
            </a:r>
            <a:r>
              <a:rPr lang="en-US" sz="1600" dirty="0">
                <a:hlinkClick r:id="rId3"/>
              </a:rPr>
              <a:t>Home Credit - Credit Risk Model Stability | Kaggle</a:t>
            </a:r>
            <a:endParaRPr lang="en-CA" sz="1600" dirty="0"/>
          </a:p>
        </p:txBody>
      </p:sp>
    </p:spTree>
    <p:extLst>
      <p:ext uri="{BB962C8B-B14F-4D97-AF65-F5344CB8AC3E}">
        <p14:creationId xmlns:p14="http://schemas.microsoft.com/office/powerpoint/2010/main" val="317099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F0F9DA4-CCE4-98B4-F9A2-3A5FE884B9D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8C5D084-C151-98CF-9C48-334CD0506A7C}"/>
              </a:ext>
            </a:extLst>
          </p:cNvPr>
          <p:cNvPicPr>
            <a:picLocks noChangeAspect="1"/>
          </p:cNvPicPr>
          <p:nvPr/>
        </p:nvPicPr>
        <p:blipFill>
          <a:blip r:embed="rId3"/>
          <a:stretch>
            <a:fillRect/>
          </a:stretch>
        </p:blipFill>
        <p:spPr>
          <a:xfrm>
            <a:off x="1876053" y="599830"/>
            <a:ext cx="8573243" cy="5658340"/>
          </a:xfrm>
          <a:prstGeom prst="rect">
            <a:avLst/>
          </a:prstGeom>
        </p:spPr>
      </p:pic>
      <p:pic>
        <p:nvPicPr>
          <p:cNvPr id="4" name="Picture 3">
            <a:extLst>
              <a:ext uri="{FF2B5EF4-FFF2-40B4-BE49-F238E27FC236}">
                <a16:creationId xmlns:a16="http://schemas.microsoft.com/office/drawing/2014/main" id="{B66CDBD2-14F3-4FC6-4BD8-0CEC4F443444}"/>
              </a:ext>
            </a:extLst>
          </p:cNvPr>
          <p:cNvPicPr>
            <a:picLocks noChangeAspect="1"/>
          </p:cNvPicPr>
          <p:nvPr/>
        </p:nvPicPr>
        <p:blipFill>
          <a:blip r:embed="rId4"/>
          <a:stretch>
            <a:fillRect/>
          </a:stretch>
        </p:blipFill>
        <p:spPr>
          <a:xfrm>
            <a:off x="1834145" y="881794"/>
            <a:ext cx="8523709" cy="5094411"/>
          </a:xfrm>
          <a:prstGeom prst="rect">
            <a:avLst/>
          </a:prstGeom>
        </p:spPr>
      </p:pic>
    </p:spTree>
    <p:extLst>
      <p:ext uri="{BB962C8B-B14F-4D97-AF65-F5344CB8AC3E}">
        <p14:creationId xmlns:p14="http://schemas.microsoft.com/office/powerpoint/2010/main" val="314982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1340</Words>
  <Application>Microsoft Office PowerPoint</Application>
  <PresentationFormat>Widescreen</PresentationFormat>
  <Paragraphs>62</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Inter</vt:lpstr>
      <vt:lpstr>Söhne</vt:lpstr>
      <vt:lpstr>Arial</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What do we mean by stable?</vt:lpstr>
      <vt:lpstr>Dataset Overview</vt:lpstr>
      <vt:lpstr>PowerPoint Presentation</vt:lpstr>
      <vt:lpstr>PowerPoint Presentation</vt:lpstr>
      <vt:lpstr>Where do we go from here?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you survive?</dc:title>
  <dc:creator>Oreoluwa Seweje</dc:creator>
  <cp:lastModifiedBy>Oreoluwa Seweje</cp:lastModifiedBy>
  <cp:revision>5</cp:revision>
  <dcterms:created xsi:type="dcterms:W3CDTF">2024-03-07T15:28:00Z</dcterms:created>
  <dcterms:modified xsi:type="dcterms:W3CDTF">2024-03-08T14:27:03Z</dcterms:modified>
</cp:coreProperties>
</file>